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76"/>
  </p:notesMasterIdLst>
  <p:sldIdLst>
    <p:sldId id="256" r:id="rId2"/>
    <p:sldId id="514" r:id="rId3"/>
    <p:sldId id="623" r:id="rId4"/>
    <p:sldId id="624" r:id="rId5"/>
    <p:sldId id="625" r:id="rId6"/>
    <p:sldId id="626" r:id="rId7"/>
    <p:sldId id="627" r:id="rId8"/>
    <p:sldId id="622" r:id="rId9"/>
    <p:sldId id="628" r:id="rId10"/>
    <p:sldId id="515" r:id="rId11"/>
    <p:sldId id="397" r:id="rId12"/>
    <p:sldId id="516" r:id="rId13"/>
    <p:sldId id="517" r:id="rId14"/>
    <p:sldId id="518" r:id="rId15"/>
    <p:sldId id="519" r:id="rId16"/>
    <p:sldId id="520" r:id="rId17"/>
    <p:sldId id="601" r:id="rId18"/>
    <p:sldId id="568" r:id="rId19"/>
    <p:sldId id="593" r:id="rId20"/>
    <p:sldId id="594" r:id="rId21"/>
    <p:sldId id="595" r:id="rId22"/>
    <p:sldId id="596" r:id="rId23"/>
    <p:sldId id="597" r:id="rId24"/>
    <p:sldId id="598" r:id="rId25"/>
    <p:sldId id="599" r:id="rId26"/>
    <p:sldId id="600" r:id="rId27"/>
    <p:sldId id="398" r:id="rId28"/>
    <p:sldId id="419" r:id="rId29"/>
    <p:sldId id="543" r:id="rId30"/>
    <p:sldId id="523" r:id="rId31"/>
    <p:sldId id="544" r:id="rId32"/>
    <p:sldId id="525" r:id="rId33"/>
    <p:sldId id="546" r:id="rId34"/>
    <p:sldId id="589" r:id="rId35"/>
    <p:sldId id="590" r:id="rId36"/>
    <p:sldId id="591" r:id="rId37"/>
    <p:sldId id="592" r:id="rId38"/>
    <p:sldId id="547" r:id="rId39"/>
    <p:sldId id="548" r:id="rId40"/>
    <p:sldId id="549" r:id="rId41"/>
    <p:sldId id="550" r:id="rId42"/>
    <p:sldId id="524" r:id="rId43"/>
    <p:sldId id="552" r:id="rId44"/>
    <p:sldId id="553" r:id="rId45"/>
    <p:sldId id="551" r:id="rId46"/>
    <p:sldId id="521" r:id="rId47"/>
    <p:sldId id="526" r:id="rId48"/>
    <p:sldId id="555" r:id="rId49"/>
    <p:sldId id="554" r:id="rId50"/>
    <p:sldId id="556" r:id="rId51"/>
    <p:sldId id="557" r:id="rId52"/>
    <p:sldId id="527" r:id="rId53"/>
    <p:sldId id="559" r:id="rId54"/>
    <p:sldId id="558" r:id="rId55"/>
    <p:sldId id="604" r:id="rId56"/>
    <p:sldId id="560" r:id="rId57"/>
    <p:sldId id="605" r:id="rId58"/>
    <p:sldId id="607" r:id="rId59"/>
    <p:sldId id="602" r:id="rId60"/>
    <p:sldId id="608" r:id="rId61"/>
    <p:sldId id="610" r:id="rId62"/>
    <p:sldId id="611" r:id="rId63"/>
    <p:sldId id="612" r:id="rId64"/>
    <p:sldId id="613" r:id="rId65"/>
    <p:sldId id="614" r:id="rId66"/>
    <p:sldId id="615" r:id="rId67"/>
    <p:sldId id="616" r:id="rId68"/>
    <p:sldId id="617" r:id="rId69"/>
    <p:sldId id="618" r:id="rId70"/>
    <p:sldId id="619" r:id="rId71"/>
    <p:sldId id="620" r:id="rId72"/>
    <p:sldId id="609" r:id="rId73"/>
    <p:sldId id="586" r:id="rId74"/>
    <p:sldId id="629" r:id="rId7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6895" autoAdjust="0"/>
  </p:normalViewPr>
  <p:slideViewPr>
    <p:cSldViewPr>
      <p:cViewPr varScale="1">
        <p:scale>
          <a:sx n="55" d="100"/>
          <a:sy n="55" d="100"/>
        </p:scale>
        <p:origin x="1072" y="36"/>
      </p:cViewPr>
      <p:guideLst>
        <p:guide orient="horz" pos="2160"/>
        <p:guide pos="3840"/>
      </p:guideLst>
    </p:cSldViewPr>
  </p:slideViewPr>
  <p:notesTextViewPr>
    <p:cViewPr>
      <p:scale>
        <a:sx n="100" d="100"/>
        <a:sy n="100" d="100"/>
      </p:scale>
      <p:origin x="0" y="-8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F911157-0FC2-4F06-8D61-FD647FE4E19D}" type="datetimeFigureOut">
              <a:rPr lang="en-US" smtClean="0"/>
              <a:t>11/21/2022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AF79E1B-2C51-4B9B-8EA4-26DE9E345AFF}" type="slidenum">
              <a:rPr lang="en-US" smtClean="0"/>
              <a:t>‹#›</a:t>
            </a:fld>
            <a:endParaRPr lang="en-US"/>
          </a:p>
        </p:txBody>
      </p:sp>
    </p:spTree>
    <p:extLst>
      <p:ext uri="{BB962C8B-B14F-4D97-AF65-F5344CB8AC3E}">
        <p14:creationId xmlns:p14="http://schemas.microsoft.com/office/powerpoint/2010/main" val="83672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Note that I split this on </a:t>
            </a:r>
            <a:r>
              <a:rPr lang="en-US" dirty="0" err="1"/>
              <a:t>Github</a:t>
            </a:r>
            <a:r>
              <a:rPr lang="en-US" dirty="0"/>
              <a:t>! Thinking about interactions in logit/</a:t>
            </a:r>
            <a:r>
              <a:rPr lang="en-US" dirty="0" err="1"/>
              <a:t>probit</a:t>
            </a:r>
            <a:r>
              <a:rPr lang="en-US" dirty="0"/>
              <a:t>: https://twitter.com/jmwooldridge/status/1594542775189606400?s=12&amp;t=sQpjyPWgoSWS_PAStprl3Q</a:t>
            </a:r>
          </a:p>
        </p:txBody>
      </p:sp>
      <p:sp>
        <p:nvSpPr>
          <p:cNvPr id="4" name="Slide Number Placeholder 3"/>
          <p:cNvSpPr>
            <a:spLocks noGrp="1"/>
          </p:cNvSpPr>
          <p:nvPr>
            <p:ph type="sldNum" sz="quarter" idx="5"/>
          </p:nvPr>
        </p:nvSpPr>
        <p:spPr/>
        <p:txBody>
          <a:bodyPr/>
          <a:lstStyle/>
          <a:p>
            <a:fld id="{4AF79E1B-2C51-4B9B-8EA4-26DE9E345AFF}" type="slidenum">
              <a:rPr lang="en-US" smtClean="0"/>
              <a:t>1</a:t>
            </a:fld>
            <a:endParaRPr lang="en-US"/>
          </a:p>
        </p:txBody>
      </p:sp>
    </p:spTree>
    <p:extLst>
      <p:ext uri="{BB962C8B-B14F-4D97-AF65-F5344CB8AC3E}">
        <p14:creationId xmlns:p14="http://schemas.microsoft.com/office/powerpoint/2010/main" val="361170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298C5B2-5D6B-2949-9D6C-64FEDA8AB56A}" type="slidenum">
              <a:rPr lang="en-US" smtClean="0"/>
              <a:t>10</a:t>
            </a:fld>
            <a:endParaRPr lang="en-US"/>
          </a:p>
        </p:txBody>
      </p:sp>
    </p:spTree>
    <p:extLst>
      <p:ext uri="{BB962C8B-B14F-4D97-AF65-F5344CB8AC3E}">
        <p14:creationId xmlns:p14="http://schemas.microsoft.com/office/powerpoint/2010/main" val="1213885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limited dependent variable is one that is restricted in some way. All of these have important considerations for regression. </a:t>
            </a:r>
          </a:p>
        </p:txBody>
      </p:sp>
      <p:sp>
        <p:nvSpPr>
          <p:cNvPr id="4" name="Slide Number Placeholder 3"/>
          <p:cNvSpPr>
            <a:spLocks noGrp="1"/>
          </p:cNvSpPr>
          <p:nvPr>
            <p:ph type="sldNum" sz="quarter" idx="5"/>
          </p:nvPr>
        </p:nvSpPr>
        <p:spPr/>
        <p:txBody>
          <a:bodyPr/>
          <a:lstStyle/>
          <a:p>
            <a:fld id="{4AF79E1B-2C51-4B9B-8EA4-26DE9E345AFF}" type="slidenum">
              <a:rPr lang="en-US" smtClean="0"/>
              <a:t>11</a:t>
            </a:fld>
            <a:endParaRPr lang="en-US"/>
          </a:p>
        </p:txBody>
      </p:sp>
    </p:spTree>
    <p:extLst>
      <p:ext uri="{BB962C8B-B14F-4D97-AF65-F5344CB8AC3E}">
        <p14:creationId xmlns:p14="http://schemas.microsoft.com/office/powerpoint/2010/main" val="2055365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limited dependent variable is one that is restricted in some way. All of these have important considerations for regression. </a:t>
            </a:r>
          </a:p>
        </p:txBody>
      </p:sp>
      <p:sp>
        <p:nvSpPr>
          <p:cNvPr id="4" name="Slide Number Placeholder 3"/>
          <p:cNvSpPr>
            <a:spLocks noGrp="1"/>
          </p:cNvSpPr>
          <p:nvPr>
            <p:ph type="sldNum" sz="quarter" idx="5"/>
          </p:nvPr>
        </p:nvSpPr>
        <p:spPr/>
        <p:txBody>
          <a:bodyPr/>
          <a:lstStyle/>
          <a:p>
            <a:fld id="{4AF79E1B-2C51-4B9B-8EA4-26DE9E345AFF}" type="slidenum">
              <a:rPr lang="en-US" smtClean="0"/>
              <a:t>12</a:t>
            </a:fld>
            <a:endParaRPr lang="en-US"/>
          </a:p>
        </p:txBody>
      </p:sp>
    </p:spTree>
    <p:extLst>
      <p:ext uri="{BB962C8B-B14F-4D97-AF65-F5344CB8AC3E}">
        <p14:creationId xmlns:p14="http://schemas.microsoft.com/office/powerpoint/2010/main" val="3771879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limited dependent variable is one that is restricted in some way. All of these have important considerations for regression. </a:t>
            </a:r>
          </a:p>
        </p:txBody>
      </p:sp>
      <p:sp>
        <p:nvSpPr>
          <p:cNvPr id="4" name="Slide Number Placeholder 3"/>
          <p:cNvSpPr>
            <a:spLocks noGrp="1"/>
          </p:cNvSpPr>
          <p:nvPr>
            <p:ph type="sldNum" sz="quarter" idx="5"/>
          </p:nvPr>
        </p:nvSpPr>
        <p:spPr/>
        <p:txBody>
          <a:bodyPr/>
          <a:lstStyle/>
          <a:p>
            <a:fld id="{4AF79E1B-2C51-4B9B-8EA4-26DE9E345AFF}" type="slidenum">
              <a:rPr lang="en-US" smtClean="0"/>
              <a:t>13</a:t>
            </a:fld>
            <a:endParaRPr lang="en-US"/>
          </a:p>
        </p:txBody>
      </p:sp>
    </p:spTree>
    <p:extLst>
      <p:ext uri="{BB962C8B-B14F-4D97-AF65-F5344CB8AC3E}">
        <p14:creationId xmlns:p14="http://schemas.microsoft.com/office/powerpoint/2010/main" val="3034532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limited dependent variable is one that is restricted in some way. All of these have important considerations for regression. </a:t>
            </a:r>
          </a:p>
        </p:txBody>
      </p:sp>
      <p:sp>
        <p:nvSpPr>
          <p:cNvPr id="4" name="Slide Number Placeholder 3"/>
          <p:cNvSpPr>
            <a:spLocks noGrp="1"/>
          </p:cNvSpPr>
          <p:nvPr>
            <p:ph type="sldNum" sz="quarter" idx="5"/>
          </p:nvPr>
        </p:nvSpPr>
        <p:spPr/>
        <p:txBody>
          <a:bodyPr/>
          <a:lstStyle/>
          <a:p>
            <a:fld id="{4AF79E1B-2C51-4B9B-8EA4-26DE9E345AFF}" type="slidenum">
              <a:rPr lang="en-US" smtClean="0"/>
              <a:t>14</a:t>
            </a:fld>
            <a:endParaRPr lang="en-US"/>
          </a:p>
        </p:txBody>
      </p:sp>
    </p:spTree>
    <p:extLst>
      <p:ext uri="{BB962C8B-B14F-4D97-AF65-F5344CB8AC3E}">
        <p14:creationId xmlns:p14="http://schemas.microsoft.com/office/powerpoint/2010/main" val="2979269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limited dependent variable is one that is restricted in some way. All of these have important considerations for regression. </a:t>
            </a:r>
          </a:p>
        </p:txBody>
      </p:sp>
      <p:sp>
        <p:nvSpPr>
          <p:cNvPr id="4" name="Slide Number Placeholder 3"/>
          <p:cNvSpPr>
            <a:spLocks noGrp="1"/>
          </p:cNvSpPr>
          <p:nvPr>
            <p:ph type="sldNum" sz="quarter" idx="5"/>
          </p:nvPr>
        </p:nvSpPr>
        <p:spPr/>
        <p:txBody>
          <a:bodyPr/>
          <a:lstStyle/>
          <a:p>
            <a:fld id="{4AF79E1B-2C51-4B9B-8EA4-26DE9E345AFF}" type="slidenum">
              <a:rPr lang="en-US" smtClean="0"/>
              <a:t>15</a:t>
            </a:fld>
            <a:endParaRPr lang="en-US"/>
          </a:p>
        </p:txBody>
      </p:sp>
    </p:spTree>
    <p:extLst>
      <p:ext uri="{BB962C8B-B14F-4D97-AF65-F5344CB8AC3E}">
        <p14:creationId xmlns:p14="http://schemas.microsoft.com/office/powerpoint/2010/main" val="278335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only on these three for today. Also will include an extension of ordered that highlights choices between </a:t>
            </a:r>
            <a:r>
              <a:rPr lang="en-US"/>
              <a:t>competing options.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16</a:t>
            </a:fld>
            <a:endParaRPr lang="en-US"/>
          </a:p>
        </p:txBody>
      </p:sp>
    </p:spTree>
    <p:extLst>
      <p:ext uri="{BB962C8B-B14F-4D97-AF65-F5344CB8AC3E}">
        <p14:creationId xmlns:p14="http://schemas.microsoft.com/office/powerpoint/2010/main" val="765826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likelihood: </a:t>
            </a:r>
            <a:r>
              <a:rPr lang="en-US" sz="1200" dirty="0">
                <a:cs typeface="Times New Roman" panose="02020603050405020304" pitchFamily="18" charset="0"/>
              </a:rPr>
              <a:t>For example, if your model estimates that a coin has a .6 chance of being heads, then two observations of heads followed by one observation of tails has a likelihood of , i.e. a .144 chance of occurring. 0.6 is the “hyperparameter” governing the likelihood, which you test for based on your data and model.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18</a:t>
            </a:fld>
            <a:endParaRPr lang="en-US"/>
          </a:p>
        </p:txBody>
      </p:sp>
    </p:spTree>
    <p:extLst>
      <p:ext uri="{BB962C8B-B14F-4D97-AF65-F5344CB8AC3E}">
        <p14:creationId xmlns:p14="http://schemas.microsoft.com/office/powerpoint/2010/main" val="828570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come from some old slides – all of our estimation so far uses MOM (or GMM). </a:t>
            </a:r>
          </a:p>
        </p:txBody>
      </p:sp>
      <p:sp>
        <p:nvSpPr>
          <p:cNvPr id="4" name="Slide Number Placeholder 3"/>
          <p:cNvSpPr>
            <a:spLocks noGrp="1"/>
          </p:cNvSpPr>
          <p:nvPr>
            <p:ph type="sldNum" sz="quarter" idx="5"/>
          </p:nvPr>
        </p:nvSpPr>
        <p:spPr/>
        <p:txBody>
          <a:bodyPr/>
          <a:lstStyle/>
          <a:p>
            <a:fld id="{4AF79E1B-2C51-4B9B-8EA4-26DE9E345AFF}" type="slidenum">
              <a:rPr lang="en-US" smtClean="0"/>
              <a:t>19</a:t>
            </a:fld>
            <a:endParaRPr lang="en-US"/>
          </a:p>
        </p:txBody>
      </p:sp>
    </p:spTree>
    <p:extLst>
      <p:ext uri="{BB962C8B-B14F-4D97-AF65-F5344CB8AC3E}">
        <p14:creationId xmlns:p14="http://schemas.microsoft.com/office/powerpoint/2010/main" val="608833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be estimating how our data fits various distributions today – these can be done with MOM (provided there are enough conditions and few enough parameters)</a:t>
            </a:r>
          </a:p>
        </p:txBody>
      </p:sp>
      <p:sp>
        <p:nvSpPr>
          <p:cNvPr id="4" name="Slide Number Placeholder 3"/>
          <p:cNvSpPr>
            <a:spLocks noGrp="1"/>
          </p:cNvSpPr>
          <p:nvPr>
            <p:ph type="sldNum" sz="quarter" idx="5"/>
          </p:nvPr>
        </p:nvSpPr>
        <p:spPr/>
        <p:txBody>
          <a:bodyPr/>
          <a:lstStyle/>
          <a:p>
            <a:fld id="{4AF79E1B-2C51-4B9B-8EA4-26DE9E345AFF}" type="slidenum">
              <a:rPr lang="en-US" smtClean="0"/>
              <a:t>20</a:t>
            </a:fld>
            <a:endParaRPr lang="en-US"/>
          </a:p>
        </p:txBody>
      </p:sp>
    </p:spTree>
    <p:extLst>
      <p:ext uri="{BB962C8B-B14F-4D97-AF65-F5344CB8AC3E}">
        <p14:creationId xmlns:p14="http://schemas.microsoft.com/office/powerpoint/2010/main" val="4203907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taken from one of my own ongoing projects. </a:t>
            </a:r>
          </a:p>
        </p:txBody>
      </p:sp>
      <p:sp>
        <p:nvSpPr>
          <p:cNvPr id="4" name="Slide Number Placeholder 3"/>
          <p:cNvSpPr>
            <a:spLocks noGrp="1"/>
          </p:cNvSpPr>
          <p:nvPr>
            <p:ph type="sldNum" sz="quarter" idx="5"/>
          </p:nvPr>
        </p:nvSpPr>
        <p:spPr/>
        <p:txBody>
          <a:bodyPr/>
          <a:lstStyle/>
          <a:p>
            <a:fld id="{3298C5B2-5D6B-2949-9D6C-64FEDA8AB56A}" type="slidenum">
              <a:rPr lang="en-US" smtClean="0"/>
              <a:t>2</a:t>
            </a:fld>
            <a:endParaRPr lang="en-US"/>
          </a:p>
        </p:txBody>
      </p:sp>
    </p:spTree>
    <p:extLst>
      <p:ext uri="{BB962C8B-B14F-4D97-AF65-F5344CB8AC3E}">
        <p14:creationId xmlns:p14="http://schemas.microsoft.com/office/powerpoint/2010/main" val="1984007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be estimating how our data fits various distributions today – these can be done with MOM (provided there are enough conditions and few enough parameters)</a:t>
            </a:r>
          </a:p>
        </p:txBody>
      </p:sp>
      <p:sp>
        <p:nvSpPr>
          <p:cNvPr id="4" name="Slide Number Placeholder 3"/>
          <p:cNvSpPr>
            <a:spLocks noGrp="1"/>
          </p:cNvSpPr>
          <p:nvPr>
            <p:ph type="sldNum" sz="quarter" idx="5"/>
          </p:nvPr>
        </p:nvSpPr>
        <p:spPr/>
        <p:txBody>
          <a:bodyPr/>
          <a:lstStyle/>
          <a:p>
            <a:fld id="{4AF79E1B-2C51-4B9B-8EA4-26DE9E345AFF}" type="slidenum">
              <a:rPr lang="en-US" smtClean="0"/>
              <a:t>21</a:t>
            </a:fld>
            <a:endParaRPr lang="en-US"/>
          </a:p>
        </p:txBody>
      </p:sp>
    </p:spTree>
    <p:extLst>
      <p:ext uri="{BB962C8B-B14F-4D97-AF65-F5344CB8AC3E}">
        <p14:creationId xmlns:p14="http://schemas.microsoft.com/office/powerpoint/2010/main" val="2989582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drawback of MOM is that using the first m moments doesn’t use the full distribution of data. This might matter more as distributions get more non-normal, hence MLE was developed. </a:t>
            </a:r>
          </a:p>
        </p:txBody>
      </p:sp>
      <p:sp>
        <p:nvSpPr>
          <p:cNvPr id="4" name="Slide Number Placeholder 3"/>
          <p:cNvSpPr>
            <a:spLocks noGrp="1"/>
          </p:cNvSpPr>
          <p:nvPr>
            <p:ph type="sldNum" sz="quarter" idx="5"/>
          </p:nvPr>
        </p:nvSpPr>
        <p:spPr/>
        <p:txBody>
          <a:bodyPr/>
          <a:lstStyle/>
          <a:p>
            <a:fld id="{4AF79E1B-2C51-4B9B-8EA4-26DE9E345AFF}" type="slidenum">
              <a:rPr lang="en-US" smtClean="0"/>
              <a:t>22</a:t>
            </a:fld>
            <a:endParaRPr lang="en-US"/>
          </a:p>
        </p:txBody>
      </p:sp>
    </p:spTree>
    <p:extLst>
      <p:ext uri="{BB962C8B-B14F-4D97-AF65-F5344CB8AC3E}">
        <p14:creationId xmlns:p14="http://schemas.microsoft.com/office/powerpoint/2010/main" val="628655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logs because they’re monotonic, so they don’t change the maximum. Work through this on board. </a:t>
            </a:r>
          </a:p>
        </p:txBody>
      </p:sp>
      <p:sp>
        <p:nvSpPr>
          <p:cNvPr id="4" name="Slide Number Placeholder 3"/>
          <p:cNvSpPr>
            <a:spLocks noGrp="1"/>
          </p:cNvSpPr>
          <p:nvPr>
            <p:ph type="sldNum" sz="quarter" idx="5"/>
          </p:nvPr>
        </p:nvSpPr>
        <p:spPr/>
        <p:txBody>
          <a:bodyPr/>
          <a:lstStyle/>
          <a:p>
            <a:fld id="{4AF79E1B-2C51-4B9B-8EA4-26DE9E345AFF}" type="slidenum">
              <a:rPr lang="en-US" smtClean="0"/>
              <a:t>23</a:t>
            </a:fld>
            <a:endParaRPr lang="en-US"/>
          </a:p>
        </p:txBody>
      </p:sp>
    </p:spTree>
    <p:extLst>
      <p:ext uri="{BB962C8B-B14F-4D97-AF65-F5344CB8AC3E}">
        <p14:creationId xmlns:p14="http://schemas.microsoft.com/office/powerpoint/2010/main" val="745045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be </a:t>
            </a:r>
            <a:r>
              <a:rPr lang="en-US" dirty="0" err="1"/>
              <a:t>usingn</a:t>
            </a:r>
            <a:r>
              <a:rPr lang="en-US" dirty="0"/>
              <a:t> the actual pdf (full distribution!) of an RV</a:t>
            </a:r>
          </a:p>
        </p:txBody>
      </p:sp>
      <p:sp>
        <p:nvSpPr>
          <p:cNvPr id="4" name="Slide Number Placeholder 3"/>
          <p:cNvSpPr>
            <a:spLocks noGrp="1"/>
          </p:cNvSpPr>
          <p:nvPr>
            <p:ph type="sldNum" sz="quarter" idx="5"/>
          </p:nvPr>
        </p:nvSpPr>
        <p:spPr/>
        <p:txBody>
          <a:bodyPr/>
          <a:lstStyle/>
          <a:p>
            <a:fld id="{4AF79E1B-2C51-4B9B-8EA4-26DE9E345AFF}" type="slidenum">
              <a:rPr lang="en-US" smtClean="0"/>
              <a:t>24</a:t>
            </a:fld>
            <a:endParaRPr lang="en-US"/>
          </a:p>
        </p:txBody>
      </p:sp>
    </p:spTree>
    <p:extLst>
      <p:ext uri="{BB962C8B-B14F-4D97-AF65-F5344CB8AC3E}">
        <p14:creationId xmlns:p14="http://schemas.microsoft.com/office/powerpoint/2010/main" val="3853296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25</a:t>
            </a:fld>
            <a:endParaRPr lang="en-US"/>
          </a:p>
        </p:txBody>
      </p:sp>
    </p:spTree>
    <p:extLst>
      <p:ext uri="{BB962C8B-B14F-4D97-AF65-F5344CB8AC3E}">
        <p14:creationId xmlns:p14="http://schemas.microsoft.com/office/powerpoint/2010/main" val="663680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want to check for a maximum. Of course R will do all this for you. </a:t>
            </a:r>
          </a:p>
        </p:txBody>
      </p:sp>
      <p:sp>
        <p:nvSpPr>
          <p:cNvPr id="4" name="Slide Number Placeholder 3"/>
          <p:cNvSpPr>
            <a:spLocks noGrp="1"/>
          </p:cNvSpPr>
          <p:nvPr>
            <p:ph type="sldNum" sz="quarter" idx="5"/>
          </p:nvPr>
        </p:nvSpPr>
        <p:spPr/>
        <p:txBody>
          <a:bodyPr/>
          <a:lstStyle/>
          <a:p>
            <a:fld id="{4AF79E1B-2C51-4B9B-8EA4-26DE9E345AFF}" type="slidenum">
              <a:rPr lang="en-US" smtClean="0"/>
              <a:t>26</a:t>
            </a:fld>
            <a:endParaRPr lang="en-US"/>
          </a:p>
        </p:txBody>
      </p:sp>
    </p:spTree>
    <p:extLst>
      <p:ext uri="{BB962C8B-B14F-4D97-AF65-F5344CB8AC3E}">
        <p14:creationId xmlns:p14="http://schemas.microsoft.com/office/powerpoint/2010/main" val="3639906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Binary dependent variables show up *all* the time in research. </a:t>
            </a:r>
          </a:p>
        </p:txBody>
      </p:sp>
      <p:sp>
        <p:nvSpPr>
          <p:cNvPr id="4" name="Slide Number Placeholder 3"/>
          <p:cNvSpPr>
            <a:spLocks noGrp="1"/>
          </p:cNvSpPr>
          <p:nvPr>
            <p:ph type="sldNum" sz="quarter" idx="5"/>
          </p:nvPr>
        </p:nvSpPr>
        <p:spPr/>
        <p:txBody>
          <a:bodyPr/>
          <a:lstStyle/>
          <a:p>
            <a:fld id="{4AF79E1B-2C51-4B9B-8EA4-26DE9E345AFF}" type="slidenum">
              <a:rPr lang="en-US" smtClean="0"/>
              <a:t>28</a:t>
            </a:fld>
            <a:endParaRPr lang="en-US"/>
          </a:p>
        </p:txBody>
      </p:sp>
    </p:spTree>
    <p:extLst>
      <p:ext uri="{BB962C8B-B14F-4D97-AF65-F5344CB8AC3E}">
        <p14:creationId xmlns:p14="http://schemas.microsoft.com/office/powerpoint/2010/main" val="1936787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Clarify differences in pp versus %. Homework late grades are a good example. </a:t>
            </a:r>
          </a:p>
        </p:txBody>
      </p:sp>
      <p:sp>
        <p:nvSpPr>
          <p:cNvPr id="4" name="Slide Number Placeholder 3"/>
          <p:cNvSpPr>
            <a:spLocks noGrp="1"/>
          </p:cNvSpPr>
          <p:nvPr>
            <p:ph type="sldNum" sz="quarter" idx="5"/>
          </p:nvPr>
        </p:nvSpPr>
        <p:spPr/>
        <p:txBody>
          <a:bodyPr/>
          <a:lstStyle/>
          <a:p>
            <a:fld id="{4AF79E1B-2C51-4B9B-8EA4-26DE9E345AFF}" type="slidenum">
              <a:rPr lang="en-US" smtClean="0"/>
              <a:t>29</a:t>
            </a:fld>
            <a:endParaRPr lang="en-US"/>
          </a:p>
        </p:txBody>
      </p:sp>
    </p:spTree>
    <p:extLst>
      <p:ext uri="{BB962C8B-B14F-4D97-AF65-F5344CB8AC3E}">
        <p14:creationId xmlns:p14="http://schemas.microsoft.com/office/powerpoint/2010/main" val="3671228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note that there is field idiosyncrasy in how people respond to LPMs. Economists = great, others = not. Really depends on your context (are you using for prediction, or just trying to get a simple ATE, or something in between?)</a:t>
            </a:r>
          </a:p>
        </p:txBody>
      </p:sp>
      <p:sp>
        <p:nvSpPr>
          <p:cNvPr id="4" name="Slide Number Placeholder 3"/>
          <p:cNvSpPr>
            <a:spLocks noGrp="1"/>
          </p:cNvSpPr>
          <p:nvPr>
            <p:ph type="sldNum" sz="quarter" idx="5"/>
          </p:nvPr>
        </p:nvSpPr>
        <p:spPr/>
        <p:txBody>
          <a:bodyPr/>
          <a:lstStyle/>
          <a:p>
            <a:fld id="{4AF79E1B-2C51-4B9B-8EA4-26DE9E345AFF}" type="slidenum">
              <a:rPr lang="en-US" smtClean="0"/>
              <a:t>30</a:t>
            </a:fld>
            <a:endParaRPr lang="en-US"/>
          </a:p>
        </p:txBody>
      </p:sp>
    </p:spTree>
    <p:extLst>
      <p:ext uri="{BB962C8B-B14F-4D97-AF65-F5344CB8AC3E}">
        <p14:creationId xmlns:p14="http://schemas.microsoft.com/office/powerpoint/2010/main" val="2102649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31</a:t>
            </a:fld>
            <a:endParaRPr lang="en-US"/>
          </a:p>
        </p:txBody>
      </p:sp>
    </p:spTree>
    <p:extLst>
      <p:ext uri="{BB962C8B-B14F-4D97-AF65-F5344CB8AC3E}">
        <p14:creationId xmlns:p14="http://schemas.microsoft.com/office/powerpoint/2010/main" val="3264886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taken from one of my own ongoing projects. </a:t>
            </a:r>
          </a:p>
        </p:txBody>
      </p:sp>
      <p:sp>
        <p:nvSpPr>
          <p:cNvPr id="4" name="Slide Number Placeholder 3"/>
          <p:cNvSpPr>
            <a:spLocks noGrp="1"/>
          </p:cNvSpPr>
          <p:nvPr>
            <p:ph type="sldNum" sz="quarter" idx="5"/>
          </p:nvPr>
        </p:nvSpPr>
        <p:spPr/>
        <p:txBody>
          <a:bodyPr/>
          <a:lstStyle/>
          <a:p>
            <a:fld id="{3298C5B2-5D6B-2949-9D6C-64FEDA8AB56A}" type="slidenum">
              <a:rPr lang="en-US" smtClean="0"/>
              <a:t>3</a:t>
            </a:fld>
            <a:endParaRPr lang="en-US"/>
          </a:p>
        </p:txBody>
      </p:sp>
    </p:spTree>
    <p:extLst>
      <p:ext uri="{BB962C8B-B14F-4D97-AF65-F5344CB8AC3E}">
        <p14:creationId xmlns:p14="http://schemas.microsoft.com/office/powerpoint/2010/main" val="3190127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32</a:t>
            </a:fld>
            <a:endParaRPr lang="en-US"/>
          </a:p>
        </p:txBody>
      </p:sp>
    </p:spTree>
    <p:extLst>
      <p:ext uri="{BB962C8B-B14F-4D97-AF65-F5344CB8AC3E}">
        <p14:creationId xmlns:p14="http://schemas.microsoft.com/office/powerpoint/2010/main" val="3212296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OLS prediction to just a local mean across x – okay in middle, but notice that the slopes flatten out at edge of range, just like we would want</a:t>
            </a:r>
          </a:p>
        </p:txBody>
      </p:sp>
      <p:sp>
        <p:nvSpPr>
          <p:cNvPr id="4" name="Slide Number Placeholder 3"/>
          <p:cNvSpPr>
            <a:spLocks noGrp="1"/>
          </p:cNvSpPr>
          <p:nvPr>
            <p:ph type="sldNum" sz="quarter" idx="5"/>
          </p:nvPr>
        </p:nvSpPr>
        <p:spPr/>
        <p:txBody>
          <a:bodyPr/>
          <a:lstStyle/>
          <a:p>
            <a:fld id="{4AF79E1B-2C51-4B9B-8EA4-26DE9E345AFF}" type="slidenum">
              <a:rPr lang="en-US" smtClean="0"/>
              <a:t>33</a:t>
            </a:fld>
            <a:endParaRPr lang="en-US"/>
          </a:p>
        </p:txBody>
      </p:sp>
    </p:spTree>
    <p:extLst>
      <p:ext uri="{BB962C8B-B14F-4D97-AF65-F5344CB8AC3E}">
        <p14:creationId xmlns:p14="http://schemas.microsoft.com/office/powerpoint/2010/main" val="3149550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that this is the true underlying DGP – probability of outcome needs to be between 0 and 1, will almost surely be continuous (note: how many straight lines fit the criteria that y(0)=0,y(1)=1, linear, and increasing? Only 1!</a:t>
            </a:r>
          </a:p>
        </p:txBody>
      </p:sp>
      <p:sp>
        <p:nvSpPr>
          <p:cNvPr id="4" name="Slide Number Placeholder 3"/>
          <p:cNvSpPr>
            <a:spLocks noGrp="1"/>
          </p:cNvSpPr>
          <p:nvPr>
            <p:ph type="sldNum" sz="quarter" idx="5"/>
          </p:nvPr>
        </p:nvSpPr>
        <p:spPr/>
        <p:txBody>
          <a:bodyPr/>
          <a:lstStyle/>
          <a:p>
            <a:fld id="{4AF79E1B-2C51-4B9B-8EA4-26DE9E345AFF}" type="slidenum">
              <a:rPr lang="en-US" smtClean="0"/>
              <a:t>34</a:t>
            </a:fld>
            <a:endParaRPr lang="en-US"/>
          </a:p>
        </p:txBody>
      </p:sp>
    </p:spTree>
    <p:extLst>
      <p:ext uri="{BB962C8B-B14F-4D97-AF65-F5344CB8AC3E}">
        <p14:creationId xmlns:p14="http://schemas.microsoft.com/office/powerpoint/2010/main" val="1241265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a linear probability model tries to do (hence, the problems). Note that this also shows the benefits (are we that far off?)</a:t>
            </a:r>
          </a:p>
        </p:txBody>
      </p:sp>
      <p:sp>
        <p:nvSpPr>
          <p:cNvPr id="4" name="Slide Number Placeholder 3"/>
          <p:cNvSpPr>
            <a:spLocks noGrp="1"/>
          </p:cNvSpPr>
          <p:nvPr>
            <p:ph type="sldNum" sz="quarter" idx="5"/>
          </p:nvPr>
        </p:nvSpPr>
        <p:spPr/>
        <p:txBody>
          <a:bodyPr/>
          <a:lstStyle/>
          <a:p>
            <a:fld id="{4AF79E1B-2C51-4B9B-8EA4-26DE9E345AFF}" type="slidenum">
              <a:rPr lang="en-US" smtClean="0"/>
              <a:t>35</a:t>
            </a:fld>
            <a:endParaRPr lang="en-US"/>
          </a:p>
        </p:txBody>
      </p:sp>
    </p:spTree>
    <p:extLst>
      <p:ext uri="{BB962C8B-B14F-4D97-AF65-F5344CB8AC3E}">
        <p14:creationId xmlns:p14="http://schemas.microsoft.com/office/powerpoint/2010/main" val="3493422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if we transform probabilities? Meh, still funky, but we’re getting closer! </a:t>
            </a:r>
          </a:p>
        </p:txBody>
      </p:sp>
      <p:sp>
        <p:nvSpPr>
          <p:cNvPr id="4" name="Slide Number Placeholder 3"/>
          <p:cNvSpPr>
            <a:spLocks noGrp="1"/>
          </p:cNvSpPr>
          <p:nvPr>
            <p:ph type="sldNum" sz="quarter" idx="5"/>
          </p:nvPr>
        </p:nvSpPr>
        <p:spPr/>
        <p:txBody>
          <a:bodyPr/>
          <a:lstStyle/>
          <a:p>
            <a:fld id="{4AF79E1B-2C51-4B9B-8EA4-26DE9E345AFF}" type="slidenum">
              <a:rPr lang="en-US" smtClean="0"/>
              <a:t>36</a:t>
            </a:fld>
            <a:endParaRPr lang="en-US"/>
          </a:p>
        </p:txBody>
      </p:sp>
    </p:spTree>
    <p:extLst>
      <p:ext uri="{BB962C8B-B14F-4D97-AF65-F5344CB8AC3E}">
        <p14:creationId xmlns:p14="http://schemas.microsoft.com/office/powerpoint/2010/main" val="40746719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now we’re getting somewhere! The trick was to transform the data in a specific way so that a (then) linear regression works. </a:t>
            </a:r>
          </a:p>
        </p:txBody>
      </p:sp>
      <p:sp>
        <p:nvSpPr>
          <p:cNvPr id="4" name="Slide Number Placeholder 3"/>
          <p:cNvSpPr>
            <a:spLocks noGrp="1"/>
          </p:cNvSpPr>
          <p:nvPr>
            <p:ph type="sldNum" sz="quarter" idx="5"/>
          </p:nvPr>
        </p:nvSpPr>
        <p:spPr/>
        <p:txBody>
          <a:bodyPr/>
          <a:lstStyle/>
          <a:p>
            <a:fld id="{4AF79E1B-2C51-4B9B-8EA4-26DE9E345AFF}" type="slidenum">
              <a:rPr lang="en-US" smtClean="0"/>
              <a:t>37</a:t>
            </a:fld>
            <a:endParaRPr lang="en-US"/>
          </a:p>
        </p:txBody>
      </p:sp>
    </p:spTree>
    <p:extLst>
      <p:ext uri="{BB962C8B-B14F-4D97-AF65-F5344CB8AC3E}">
        <p14:creationId xmlns:p14="http://schemas.microsoft.com/office/powerpoint/2010/main" val="374580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Nonlinear functions!</a:t>
            </a:r>
          </a:p>
        </p:txBody>
      </p:sp>
      <p:sp>
        <p:nvSpPr>
          <p:cNvPr id="4" name="Slide Number Placeholder 3"/>
          <p:cNvSpPr>
            <a:spLocks noGrp="1"/>
          </p:cNvSpPr>
          <p:nvPr>
            <p:ph type="sldNum" sz="quarter" idx="5"/>
          </p:nvPr>
        </p:nvSpPr>
        <p:spPr/>
        <p:txBody>
          <a:bodyPr/>
          <a:lstStyle/>
          <a:p>
            <a:fld id="{4AF79E1B-2C51-4B9B-8EA4-26DE9E345AFF}" type="slidenum">
              <a:rPr lang="en-US" smtClean="0"/>
              <a:t>38</a:t>
            </a:fld>
            <a:endParaRPr lang="en-US"/>
          </a:p>
        </p:txBody>
      </p:sp>
    </p:spTree>
    <p:extLst>
      <p:ext uri="{BB962C8B-B14F-4D97-AF65-F5344CB8AC3E}">
        <p14:creationId xmlns:p14="http://schemas.microsoft.com/office/powerpoint/2010/main" val="125320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a nonlinear “link” function coupled with a linear “index” function</a:t>
            </a:r>
          </a:p>
        </p:txBody>
      </p:sp>
      <p:sp>
        <p:nvSpPr>
          <p:cNvPr id="4" name="Slide Number Placeholder 3"/>
          <p:cNvSpPr>
            <a:spLocks noGrp="1"/>
          </p:cNvSpPr>
          <p:nvPr>
            <p:ph type="sldNum" sz="quarter" idx="5"/>
          </p:nvPr>
        </p:nvSpPr>
        <p:spPr/>
        <p:txBody>
          <a:bodyPr/>
          <a:lstStyle/>
          <a:p>
            <a:fld id="{4AF79E1B-2C51-4B9B-8EA4-26DE9E345AFF}" type="slidenum">
              <a:rPr lang="en-US" smtClean="0"/>
              <a:t>39</a:t>
            </a:fld>
            <a:endParaRPr lang="en-US"/>
          </a:p>
        </p:txBody>
      </p:sp>
    </p:spTree>
    <p:extLst>
      <p:ext uri="{BB962C8B-B14F-4D97-AF65-F5344CB8AC3E}">
        <p14:creationId xmlns:p14="http://schemas.microsoft.com/office/powerpoint/2010/main" val="39380218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 is a piecewise function where F(D*)=1 if D*&gt;c, 0 otherwise</a:t>
            </a:r>
          </a:p>
        </p:txBody>
      </p:sp>
      <p:sp>
        <p:nvSpPr>
          <p:cNvPr id="4" name="Slide Number Placeholder 3"/>
          <p:cNvSpPr>
            <a:spLocks noGrp="1"/>
          </p:cNvSpPr>
          <p:nvPr>
            <p:ph type="sldNum" sz="quarter" idx="5"/>
          </p:nvPr>
        </p:nvSpPr>
        <p:spPr/>
        <p:txBody>
          <a:bodyPr/>
          <a:lstStyle/>
          <a:p>
            <a:fld id="{4AF79E1B-2C51-4B9B-8EA4-26DE9E345AFF}" type="slidenum">
              <a:rPr lang="en-US" smtClean="0"/>
              <a:t>40</a:t>
            </a:fld>
            <a:endParaRPr lang="en-US"/>
          </a:p>
        </p:txBody>
      </p:sp>
    </p:spTree>
    <p:extLst>
      <p:ext uri="{BB962C8B-B14F-4D97-AF65-F5344CB8AC3E}">
        <p14:creationId xmlns:p14="http://schemas.microsoft.com/office/powerpoint/2010/main" val="1852544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41</a:t>
            </a:fld>
            <a:endParaRPr lang="en-US"/>
          </a:p>
        </p:txBody>
      </p:sp>
    </p:spTree>
    <p:extLst>
      <p:ext uri="{BB962C8B-B14F-4D97-AF65-F5344CB8AC3E}">
        <p14:creationId xmlns:p14="http://schemas.microsoft.com/office/powerpoint/2010/main" val="382475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taken from one of my own ongoing projects. </a:t>
            </a:r>
          </a:p>
        </p:txBody>
      </p:sp>
      <p:sp>
        <p:nvSpPr>
          <p:cNvPr id="4" name="Slide Number Placeholder 3"/>
          <p:cNvSpPr>
            <a:spLocks noGrp="1"/>
          </p:cNvSpPr>
          <p:nvPr>
            <p:ph type="sldNum" sz="quarter" idx="5"/>
          </p:nvPr>
        </p:nvSpPr>
        <p:spPr/>
        <p:txBody>
          <a:bodyPr/>
          <a:lstStyle/>
          <a:p>
            <a:fld id="{3298C5B2-5D6B-2949-9D6C-64FEDA8AB56A}" type="slidenum">
              <a:rPr lang="en-US" smtClean="0"/>
              <a:t>4</a:t>
            </a:fld>
            <a:endParaRPr lang="en-US"/>
          </a:p>
        </p:txBody>
      </p:sp>
    </p:spTree>
    <p:extLst>
      <p:ext uri="{BB962C8B-B14F-4D97-AF65-F5344CB8AC3E}">
        <p14:creationId xmlns:p14="http://schemas.microsoft.com/office/powerpoint/2010/main" val="40208792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42</a:t>
            </a:fld>
            <a:endParaRPr lang="en-US"/>
          </a:p>
        </p:txBody>
      </p:sp>
    </p:spTree>
    <p:extLst>
      <p:ext uri="{BB962C8B-B14F-4D97-AF65-F5344CB8AC3E}">
        <p14:creationId xmlns:p14="http://schemas.microsoft.com/office/powerpoint/2010/main" val="2858551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43</a:t>
            </a:fld>
            <a:endParaRPr lang="en-US"/>
          </a:p>
        </p:txBody>
      </p:sp>
    </p:spTree>
    <p:extLst>
      <p:ext uri="{BB962C8B-B14F-4D97-AF65-F5344CB8AC3E}">
        <p14:creationId xmlns:p14="http://schemas.microsoft.com/office/powerpoint/2010/main" val="25358631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phi is the normal </a:t>
            </a:r>
            <a:r>
              <a:rPr lang="en-US" dirty="0" err="1"/>
              <a:t>cdf</a:t>
            </a:r>
            <a:r>
              <a:rPr lang="en-US" dirty="0"/>
              <a:t> for the standard normal (probability that </a:t>
            </a:r>
            <a:r>
              <a:rPr lang="en-US" dirty="0" err="1"/>
              <a:t>i</a:t>
            </a:r>
            <a:r>
              <a:rPr lang="en-US" dirty="0"/>
              <a:t> is &lt;= </a:t>
            </a:r>
            <a:r>
              <a:rPr lang="en-US" dirty="0" err="1"/>
              <a:t>i</a:t>
            </a:r>
            <a:r>
              <a:rPr lang="en-US" dirty="0"/>
              <a:t>)</a:t>
            </a:r>
          </a:p>
        </p:txBody>
      </p:sp>
      <p:sp>
        <p:nvSpPr>
          <p:cNvPr id="4" name="Slide Number Placeholder 3"/>
          <p:cNvSpPr>
            <a:spLocks noGrp="1"/>
          </p:cNvSpPr>
          <p:nvPr>
            <p:ph type="sldNum" sz="quarter" idx="5"/>
          </p:nvPr>
        </p:nvSpPr>
        <p:spPr/>
        <p:txBody>
          <a:bodyPr/>
          <a:lstStyle/>
          <a:p>
            <a:fld id="{4AF79E1B-2C51-4B9B-8EA4-26DE9E345AFF}" type="slidenum">
              <a:rPr lang="en-US" smtClean="0"/>
              <a:t>44</a:t>
            </a:fld>
            <a:endParaRPr lang="en-US"/>
          </a:p>
        </p:txBody>
      </p:sp>
    </p:spTree>
    <p:extLst>
      <p:ext uri="{BB962C8B-B14F-4D97-AF65-F5344CB8AC3E}">
        <p14:creationId xmlns:p14="http://schemas.microsoft.com/office/powerpoint/2010/main" val="33199977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F(b_1) isn’t necessarily the same across x</a:t>
            </a:r>
          </a:p>
        </p:txBody>
      </p:sp>
      <p:sp>
        <p:nvSpPr>
          <p:cNvPr id="4" name="Slide Number Placeholder 3"/>
          <p:cNvSpPr>
            <a:spLocks noGrp="1"/>
          </p:cNvSpPr>
          <p:nvPr>
            <p:ph type="sldNum" sz="quarter" idx="5"/>
          </p:nvPr>
        </p:nvSpPr>
        <p:spPr/>
        <p:txBody>
          <a:bodyPr/>
          <a:lstStyle/>
          <a:p>
            <a:fld id="{4AF79E1B-2C51-4B9B-8EA4-26DE9E345AFF}" type="slidenum">
              <a:rPr lang="en-US" smtClean="0"/>
              <a:t>45</a:t>
            </a:fld>
            <a:endParaRPr lang="en-US"/>
          </a:p>
        </p:txBody>
      </p:sp>
    </p:spTree>
    <p:extLst>
      <p:ext uri="{BB962C8B-B14F-4D97-AF65-F5344CB8AC3E}">
        <p14:creationId xmlns:p14="http://schemas.microsoft.com/office/powerpoint/2010/main" val="25440210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47</a:t>
            </a:fld>
            <a:endParaRPr lang="en-US"/>
          </a:p>
        </p:txBody>
      </p:sp>
    </p:spTree>
    <p:extLst>
      <p:ext uri="{BB962C8B-B14F-4D97-AF65-F5344CB8AC3E}">
        <p14:creationId xmlns:p14="http://schemas.microsoft.com/office/powerpoint/2010/main" val="1461889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48</a:t>
            </a:fld>
            <a:endParaRPr lang="en-US"/>
          </a:p>
        </p:txBody>
      </p:sp>
    </p:spTree>
    <p:extLst>
      <p:ext uri="{BB962C8B-B14F-4D97-AF65-F5344CB8AC3E}">
        <p14:creationId xmlns:p14="http://schemas.microsoft.com/office/powerpoint/2010/main" val="12467149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this link function, what is the partial derivative?</a:t>
            </a:r>
          </a:p>
        </p:txBody>
      </p:sp>
      <p:sp>
        <p:nvSpPr>
          <p:cNvPr id="4" name="Slide Number Placeholder 3"/>
          <p:cNvSpPr>
            <a:spLocks noGrp="1"/>
          </p:cNvSpPr>
          <p:nvPr>
            <p:ph type="sldNum" sz="quarter" idx="5"/>
          </p:nvPr>
        </p:nvSpPr>
        <p:spPr/>
        <p:txBody>
          <a:bodyPr/>
          <a:lstStyle/>
          <a:p>
            <a:fld id="{4AF79E1B-2C51-4B9B-8EA4-26DE9E345AFF}" type="slidenum">
              <a:rPr lang="en-US" smtClean="0"/>
              <a:t>49</a:t>
            </a:fld>
            <a:endParaRPr lang="en-US"/>
          </a:p>
        </p:txBody>
      </p:sp>
    </p:spTree>
    <p:extLst>
      <p:ext uri="{BB962C8B-B14F-4D97-AF65-F5344CB8AC3E}">
        <p14:creationId xmlns:p14="http://schemas.microsoft.com/office/powerpoint/2010/main" val="3651696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50</a:t>
            </a:fld>
            <a:endParaRPr lang="en-US"/>
          </a:p>
        </p:txBody>
      </p:sp>
    </p:spTree>
    <p:extLst>
      <p:ext uri="{BB962C8B-B14F-4D97-AF65-F5344CB8AC3E}">
        <p14:creationId xmlns:p14="http://schemas.microsoft.com/office/powerpoint/2010/main" val="4162976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MEM is easier to calculate and interpret, but AME is considered to be more appropriate (it takes into account how variables are correlated, and doesn’t produce an ME for something that doesn’t exist – like someone with 2.3 kids, for example). </a:t>
            </a:r>
          </a:p>
          <a:p>
            <a:r>
              <a:rPr lang="en-US" dirty="0"/>
              <a:t>When using R, keep track of ME for BMI or smoker for each model. </a:t>
            </a:r>
          </a:p>
        </p:txBody>
      </p:sp>
      <p:sp>
        <p:nvSpPr>
          <p:cNvPr id="4" name="Slide Number Placeholder 3"/>
          <p:cNvSpPr>
            <a:spLocks noGrp="1"/>
          </p:cNvSpPr>
          <p:nvPr>
            <p:ph type="sldNum" sz="quarter" idx="5"/>
          </p:nvPr>
        </p:nvSpPr>
        <p:spPr/>
        <p:txBody>
          <a:bodyPr/>
          <a:lstStyle/>
          <a:p>
            <a:fld id="{4AF79E1B-2C51-4B9B-8EA4-26DE9E345AFF}" type="slidenum">
              <a:rPr lang="en-US" smtClean="0"/>
              <a:t>51</a:t>
            </a:fld>
            <a:endParaRPr lang="en-US"/>
          </a:p>
        </p:txBody>
      </p:sp>
    </p:spTree>
    <p:extLst>
      <p:ext uri="{BB962C8B-B14F-4D97-AF65-F5344CB8AC3E}">
        <p14:creationId xmlns:p14="http://schemas.microsoft.com/office/powerpoint/2010/main" val="27113156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 use the F test because the test statistic no longer has an F distribution under the null hypothesis because of the link function</a:t>
            </a:r>
          </a:p>
        </p:txBody>
      </p:sp>
      <p:sp>
        <p:nvSpPr>
          <p:cNvPr id="4" name="Slide Number Placeholder 3"/>
          <p:cNvSpPr>
            <a:spLocks noGrp="1"/>
          </p:cNvSpPr>
          <p:nvPr>
            <p:ph type="sldNum" sz="quarter" idx="5"/>
          </p:nvPr>
        </p:nvSpPr>
        <p:spPr/>
        <p:txBody>
          <a:bodyPr/>
          <a:lstStyle/>
          <a:p>
            <a:fld id="{4AF79E1B-2C51-4B9B-8EA4-26DE9E345AFF}" type="slidenum">
              <a:rPr lang="en-US" smtClean="0"/>
              <a:t>52</a:t>
            </a:fld>
            <a:endParaRPr lang="en-US"/>
          </a:p>
        </p:txBody>
      </p:sp>
    </p:spTree>
    <p:extLst>
      <p:ext uri="{BB962C8B-B14F-4D97-AF65-F5344CB8AC3E}">
        <p14:creationId xmlns:p14="http://schemas.microsoft.com/office/powerpoint/2010/main" val="2225174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taken from one of my own ongoing projects. </a:t>
            </a:r>
          </a:p>
        </p:txBody>
      </p:sp>
      <p:sp>
        <p:nvSpPr>
          <p:cNvPr id="4" name="Slide Number Placeholder 3"/>
          <p:cNvSpPr>
            <a:spLocks noGrp="1"/>
          </p:cNvSpPr>
          <p:nvPr>
            <p:ph type="sldNum" sz="quarter" idx="5"/>
          </p:nvPr>
        </p:nvSpPr>
        <p:spPr/>
        <p:txBody>
          <a:bodyPr/>
          <a:lstStyle/>
          <a:p>
            <a:fld id="{3298C5B2-5D6B-2949-9D6C-64FEDA8AB56A}" type="slidenum">
              <a:rPr lang="en-US" smtClean="0"/>
              <a:t>5</a:t>
            </a:fld>
            <a:endParaRPr lang="en-US"/>
          </a:p>
        </p:txBody>
      </p:sp>
    </p:spTree>
    <p:extLst>
      <p:ext uri="{BB962C8B-B14F-4D97-AF65-F5344CB8AC3E}">
        <p14:creationId xmlns:p14="http://schemas.microsoft.com/office/powerpoint/2010/main" val="30429111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In a linear model, d2/dx1dx2 = d/d(x1x2) = beta_x1x2. But in a nonlinear model, the estimating equation is Phi(b1x2+b2x2+gamma(x1x2)+…), so the cross partial is gamma Phi’() + (beta_1+gamma x2)(beta_2 + gamma x1) Phi’’(), not the simple gamma Phi’(). One immediate takeaway here: if gamma = =0, the cross partial could still be nonzero (could still be an interaction effect!). Another note </a:t>
            </a:r>
            <a:r>
              <a:rPr lang="en-US"/>
              <a:t>from Wooldridge: https://twitter.com/jmwooldridge/status/1594542775189606400?s=12&amp;t=sQpjyPWgoSWS_PAStprl3Q</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53</a:t>
            </a:fld>
            <a:endParaRPr lang="en-US"/>
          </a:p>
        </p:txBody>
      </p:sp>
    </p:spTree>
    <p:extLst>
      <p:ext uri="{BB962C8B-B14F-4D97-AF65-F5344CB8AC3E}">
        <p14:creationId xmlns:p14="http://schemas.microsoft.com/office/powerpoint/2010/main" val="91821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54</a:t>
            </a:fld>
            <a:endParaRPr lang="en-US"/>
          </a:p>
        </p:txBody>
      </p:sp>
    </p:spTree>
    <p:extLst>
      <p:ext uri="{BB962C8B-B14F-4D97-AF65-F5344CB8AC3E}">
        <p14:creationId xmlns:p14="http://schemas.microsoft.com/office/powerpoint/2010/main" val="4943542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55</a:t>
            </a:fld>
            <a:endParaRPr lang="en-US"/>
          </a:p>
        </p:txBody>
      </p:sp>
    </p:spTree>
    <p:extLst>
      <p:ext uri="{BB962C8B-B14F-4D97-AF65-F5344CB8AC3E}">
        <p14:creationId xmlns:p14="http://schemas.microsoft.com/office/powerpoint/2010/main" val="18311064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56</a:t>
            </a:fld>
            <a:endParaRPr lang="en-US"/>
          </a:p>
        </p:txBody>
      </p:sp>
    </p:spTree>
    <p:extLst>
      <p:ext uri="{BB962C8B-B14F-4D97-AF65-F5344CB8AC3E}">
        <p14:creationId xmlns:p14="http://schemas.microsoft.com/office/powerpoint/2010/main" val="22261579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22222"/>
                </a:solidFill>
                <a:effectLst/>
                <a:latin typeface="Source Sans Pro" panose="020B0503030403020204" pitchFamily="34" charset="0"/>
              </a:rPr>
              <a:t>This is based off of Wooldridge 2010 : (1) Estimate the first stage using nonlinear regression (logit) and get predicted values. (2) Instead of sticking predicted values into the second stage, use them </a:t>
            </a:r>
            <a:r>
              <a:rPr lang="en-US" b="0" i="1" dirty="0">
                <a:solidFill>
                  <a:srgbClr val="222222"/>
                </a:solidFill>
                <a:effectLst/>
                <a:latin typeface="Source Sans Pro" panose="020B0503030403020204" pitchFamily="34" charset="0"/>
              </a:rPr>
              <a:t>in place of the instrument</a:t>
            </a:r>
            <a:r>
              <a:rPr lang="en-US" b="0" i="0" dirty="0">
                <a:solidFill>
                  <a:srgbClr val="222222"/>
                </a:solidFill>
                <a:effectLst/>
                <a:latin typeface="Source Sans Pro" panose="020B0503030403020204" pitchFamily="34" charset="0"/>
              </a:rPr>
              <a:t> in 2SLS. You’ll look at this a little bit in the problem set. Under this process, the nonlinearity no longer biases the estimate, and we get more precise estimates than if we’d run a linear probability model.</a:t>
            </a:r>
          </a:p>
          <a:p>
            <a:endParaRPr lang="en-US" dirty="0"/>
          </a:p>
          <a:p>
            <a:pPr algn="l" fontAlgn="base"/>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57</a:t>
            </a:fld>
            <a:endParaRPr lang="en-US"/>
          </a:p>
        </p:txBody>
      </p:sp>
    </p:spTree>
    <p:extLst>
      <p:ext uri="{BB962C8B-B14F-4D97-AF65-F5344CB8AC3E}">
        <p14:creationId xmlns:p14="http://schemas.microsoft.com/office/powerpoint/2010/main" val="1067276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22222"/>
                </a:solidFill>
                <a:effectLst/>
                <a:latin typeface="Source Sans Pro" panose="020B0503030403020204" pitchFamily="34" charset="0"/>
              </a:rPr>
              <a:t>Deferring the mechanics of this. </a:t>
            </a:r>
            <a:endParaRPr lang="en-US" dirty="0"/>
          </a:p>
        </p:txBody>
      </p:sp>
      <p:sp>
        <p:nvSpPr>
          <p:cNvPr id="4" name="Slide Number Placeholder 3"/>
          <p:cNvSpPr>
            <a:spLocks noGrp="1"/>
          </p:cNvSpPr>
          <p:nvPr>
            <p:ph type="sldNum" sz="quarter" idx="5"/>
          </p:nvPr>
        </p:nvSpPr>
        <p:spPr/>
        <p:txBody>
          <a:bodyPr/>
          <a:lstStyle/>
          <a:p>
            <a:fld id="{4AF79E1B-2C51-4B9B-8EA4-26DE9E345AFF}" type="slidenum">
              <a:rPr lang="en-US" smtClean="0"/>
              <a:t>58</a:t>
            </a:fld>
            <a:endParaRPr lang="en-US"/>
          </a:p>
        </p:txBody>
      </p:sp>
    </p:spTree>
    <p:extLst>
      <p:ext uri="{BB962C8B-B14F-4D97-AF65-F5344CB8AC3E}">
        <p14:creationId xmlns:p14="http://schemas.microsoft.com/office/powerpoint/2010/main" val="10848626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Peer effects could be very powerful to the extent that they generate a “social multiplier” effect </a:t>
            </a:r>
          </a:p>
        </p:txBody>
      </p:sp>
      <p:sp>
        <p:nvSpPr>
          <p:cNvPr id="4" name="Slide Number Placeholder 3"/>
          <p:cNvSpPr>
            <a:spLocks noGrp="1"/>
          </p:cNvSpPr>
          <p:nvPr>
            <p:ph type="sldNum" sz="quarter" idx="5"/>
          </p:nvPr>
        </p:nvSpPr>
        <p:spPr/>
        <p:txBody>
          <a:bodyPr/>
          <a:lstStyle/>
          <a:p>
            <a:fld id="{4AF79E1B-2C51-4B9B-8EA4-26DE9E345AFF}" type="slidenum">
              <a:rPr lang="en-US" smtClean="0"/>
              <a:t>60</a:t>
            </a:fld>
            <a:endParaRPr lang="en-US"/>
          </a:p>
        </p:txBody>
      </p:sp>
    </p:spTree>
    <p:extLst>
      <p:ext uri="{BB962C8B-B14F-4D97-AF65-F5344CB8AC3E}">
        <p14:creationId xmlns:p14="http://schemas.microsoft.com/office/powerpoint/2010/main" val="37459828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isn’t evidence of spillovers (what do we mean by spillovers?) Also, pairs are endogenously formed (two high propensity people might have matched)</a:t>
            </a:r>
          </a:p>
        </p:txBody>
      </p:sp>
      <p:sp>
        <p:nvSpPr>
          <p:cNvPr id="4" name="Slide Number Placeholder 3"/>
          <p:cNvSpPr>
            <a:spLocks noGrp="1"/>
          </p:cNvSpPr>
          <p:nvPr>
            <p:ph type="sldNum" sz="quarter" idx="5"/>
          </p:nvPr>
        </p:nvSpPr>
        <p:spPr/>
        <p:txBody>
          <a:bodyPr/>
          <a:lstStyle/>
          <a:p>
            <a:fld id="{4AF79E1B-2C51-4B9B-8EA4-26DE9E345AFF}" type="slidenum">
              <a:rPr lang="en-US" smtClean="0"/>
              <a:t>61</a:t>
            </a:fld>
            <a:endParaRPr lang="en-US"/>
          </a:p>
        </p:txBody>
      </p:sp>
    </p:spTree>
    <p:extLst>
      <p:ext uri="{BB962C8B-B14F-4D97-AF65-F5344CB8AC3E}">
        <p14:creationId xmlns:p14="http://schemas.microsoft.com/office/powerpoint/2010/main" val="7412766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Reflection problem – who started the spillover? Chicken and egg. </a:t>
            </a:r>
          </a:p>
        </p:txBody>
      </p:sp>
      <p:sp>
        <p:nvSpPr>
          <p:cNvPr id="4" name="Slide Number Placeholder 3"/>
          <p:cNvSpPr>
            <a:spLocks noGrp="1"/>
          </p:cNvSpPr>
          <p:nvPr>
            <p:ph type="sldNum" sz="quarter" idx="5"/>
          </p:nvPr>
        </p:nvSpPr>
        <p:spPr/>
        <p:txBody>
          <a:bodyPr/>
          <a:lstStyle/>
          <a:p>
            <a:fld id="{4AF79E1B-2C51-4B9B-8EA4-26DE9E345AFF}" type="slidenum">
              <a:rPr lang="en-US" smtClean="0"/>
              <a:t>62</a:t>
            </a:fld>
            <a:endParaRPr lang="en-US"/>
          </a:p>
        </p:txBody>
      </p:sp>
    </p:spTree>
    <p:extLst>
      <p:ext uri="{BB962C8B-B14F-4D97-AF65-F5344CB8AC3E}">
        <p14:creationId xmlns:p14="http://schemas.microsoft.com/office/powerpoint/2010/main" val="2768700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Reflection problem – who started the spillover? Chicken and egg. </a:t>
            </a:r>
          </a:p>
        </p:txBody>
      </p:sp>
      <p:sp>
        <p:nvSpPr>
          <p:cNvPr id="4" name="Slide Number Placeholder 3"/>
          <p:cNvSpPr>
            <a:spLocks noGrp="1"/>
          </p:cNvSpPr>
          <p:nvPr>
            <p:ph type="sldNum" sz="quarter" idx="5"/>
          </p:nvPr>
        </p:nvSpPr>
        <p:spPr/>
        <p:txBody>
          <a:bodyPr/>
          <a:lstStyle/>
          <a:p>
            <a:fld id="{4AF79E1B-2C51-4B9B-8EA4-26DE9E345AFF}" type="slidenum">
              <a:rPr lang="en-US" smtClean="0"/>
              <a:t>63</a:t>
            </a:fld>
            <a:endParaRPr lang="en-US"/>
          </a:p>
        </p:txBody>
      </p:sp>
    </p:spTree>
    <p:extLst>
      <p:ext uri="{BB962C8B-B14F-4D97-AF65-F5344CB8AC3E}">
        <p14:creationId xmlns:p14="http://schemas.microsoft.com/office/powerpoint/2010/main" val="3487912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3 decimal places (or fewer) for estimates, 4 (or fewer) for standard errors. Include dollar signs, commas, stars.</a:t>
            </a:r>
          </a:p>
        </p:txBody>
      </p:sp>
      <p:sp>
        <p:nvSpPr>
          <p:cNvPr id="4" name="Slide Number Placeholder 3"/>
          <p:cNvSpPr>
            <a:spLocks noGrp="1"/>
          </p:cNvSpPr>
          <p:nvPr>
            <p:ph type="sldNum" sz="quarter" idx="5"/>
          </p:nvPr>
        </p:nvSpPr>
        <p:spPr/>
        <p:txBody>
          <a:bodyPr/>
          <a:lstStyle/>
          <a:p>
            <a:fld id="{3298C5B2-5D6B-2949-9D6C-64FEDA8AB56A}" type="slidenum">
              <a:rPr lang="en-US" smtClean="0"/>
              <a:t>6</a:t>
            </a:fld>
            <a:endParaRPr lang="en-US"/>
          </a:p>
        </p:txBody>
      </p:sp>
    </p:spTree>
    <p:extLst>
      <p:ext uri="{BB962C8B-B14F-4D97-AF65-F5344CB8AC3E}">
        <p14:creationId xmlns:p14="http://schemas.microsoft.com/office/powerpoint/2010/main" val="4077121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Reflection problem – who started the spillover? Chicken and egg. </a:t>
            </a:r>
          </a:p>
        </p:txBody>
      </p:sp>
      <p:sp>
        <p:nvSpPr>
          <p:cNvPr id="4" name="Slide Number Placeholder 3"/>
          <p:cNvSpPr>
            <a:spLocks noGrp="1"/>
          </p:cNvSpPr>
          <p:nvPr>
            <p:ph type="sldNum" sz="quarter" idx="5"/>
          </p:nvPr>
        </p:nvSpPr>
        <p:spPr/>
        <p:txBody>
          <a:bodyPr/>
          <a:lstStyle/>
          <a:p>
            <a:fld id="{4AF79E1B-2C51-4B9B-8EA4-26DE9E345AFF}" type="slidenum">
              <a:rPr lang="en-US" smtClean="0"/>
              <a:t>64</a:t>
            </a:fld>
            <a:endParaRPr lang="en-US"/>
          </a:p>
        </p:txBody>
      </p:sp>
    </p:spTree>
    <p:extLst>
      <p:ext uri="{BB962C8B-B14F-4D97-AF65-F5344CB8AC3E}">
        <p14:creationId xmlns:p14="http://schemas.microsoft.com/office/powerpoint/2010/main" val="27692734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Reflection problem – who started the spillover? Chicken and egg. </a:t>
            </a:r>
          </a:p>
        </p:txBody>
      </p:sp>
      <p:sp>
        <p:nvSpPr>
          <p:cNvPr id="4" name="Slide Number Placeholder 3"/>
          <p:cNvSpPr>
            <a:spLocks noGrp="1"/>
          </p:cNvSpPr>
          <p:nvPr>
            <p:ph type="sldNum" sz="quarter" idx="5"/>
          </p:nvPr>
        </p:nvSpPr>
        <p:spPr/>
        <p:txBody>
          <a:bodyPr/>
          <a:lstStyle/>
          <a:p>
            <a:fld id="{4AF79E1B-2C51-4B9B-8EA4-26DE9E345AFF}" type="slidenum">
              <a:rPr lang="en-US" smtClean="0"/>
              <a:t>65</a:t>
            </a:fld>
            <a:endParaRPr lang="en-US"/>
          </a:p>
        </p:txBody>
      </p:sp>
    </p:spTree>
    <p:extLst>
      <p:ext uri="{BB962C8B-B14F-4D97-AF65-F5344CB8AC3E}">
        <p14:creationId xmlns:p14="http://schemas.microsoft.com/office/powerpoint/2010/main" val="41648065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nice descriptive graph. What is it showing? Skip over tests of IV validity – what tests did they do? Was the IV strong? </a:t>
            </a:r>
          </a:p>
        </p:txBody>
      </p:sp>
      <p:sp>
        <p:nvSpPr>
          <p:cNvPr id="4" name="Slide Number Placeholder 3"/>
          <p:cNvSpPr>
            <a:spLocks noGrp="1"/>
          </p:cNvSpPr>
          <p:nvPr>
            <p:ph type="sldNum" sz="quarter" idx="5"/>
          </p:nvPr>
        </p:nvSpPr>
        <p:spPr/>
        <p:txBody>
          <a:bodyPr/>
          <a:lstStyle/>
          <a:p>
            <a:fld id="{4AF79E1B-2C51-4B9B-8EA4-26DE9E345AFF}" type="slidenum">
              <a:rPr lang="en-US" smtClean="0"/>
              <a:t>66</a:t>
            </a:fld>
            <a:endParaRPr lang="en-US"/>
          </a:p>
        </p:txBody>
      </p:sp>
    </p:spTree>
    <p:extLst>
      <p:ext uri="{BB962C8B-B14F-4D97-AF65-F5344CB8AC3E}">
        <p14:creationId xmlns:p14="http://schemas.microsoft.com/office/powerpoint/2010/main" val="15596096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notation here. </a:t>
            </a:r>
          </a:p>
        </p:txBody>
      </p:sp>
      <p:sp>
        <p:nvSpPr>
          <p:cNvPr id="4" name="Slide Number Placeholder 3"/>
          <p:cNvSpPr>
            <a:spLocks noGrp="1"/>
          </p:cNvSpPr>
          <p:nvPr>
            <p:ph type="sldNum" sz="quarter" idx="5"/>
          </p:nvPr>
        </p:nvSpPr>
        <p:spPr/>
        <p:txBody>
          <a:bodyPr/>
          <a:lstStyle/>
          <a:p>
            <a:fld id="{4AF79E1B-2C51-4B9B-8EA4-26DE9E345AFF}" type="slidenum">
              <a:rPr lang="en-US" smtClean="0"/>
              <a:t>67</a:t>
            </a:fld>
            <a:endParaRPr lang="en-US"/>
          </a:p>
        </p:txBody>
      </p:sp>
    </p:spTree>
    <p:extLst>
      <p:ext uri="{BB962C8B-B14F-4D97-AF65-F5344CB8AC3E}">
        <p14:creationId xmlns:p14="http://schemas.microsoft.com/office/powerpoint/2010/main" val="29478259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suppose that each of these coefficients is a tilde variable – the parameter of interest is delta. Identified by dividing the reduced-form coefficient of donor 2’s phone call by the reduced-form coefficient of donor 1’s phone call</a:t>
            </a:r>
          </a:p>
        </p:txBody>
      </p:sp>
      <p:sp>
        <p:nvSpPr>
          <p:cNvPr id="4" name="Slide Number Placeholder 3"/>
          <p:cNvSpPr>
            <a:spLocks noGrp="1"/>
          </p:cNvSpPr>
          <p:nvPr>
            <p:ph type="sldNum" sz="quarter" idx="5"/>
          </p:nvPr>
        </p:nvSpPr>
        <p:spPr/>
        <p:txBody>
          <a:bodyPr/>
          <a:lstStyle/>
          <a:p>
            <a:fld id="{4AF79E1B-2C51-4B9B-8EA4-26DE9E345AFF}" type="slidenum">
              <a:rPr lang="en-US" smtClean="0"/>
              <a:t>68</a:t>
            </a:fld>
            <a:endParaRPr lang="en-US"/>
          </a:p>
        </p:txBody>
      </p:sp>
    </p:spTree>
    <p:extLst>
      <p:ext uri="{BB962C8B-B14F-4D97-AF65-F5344CB8AC3E}">
        <p14:creationId xmlns:p14="http://schemas.microsoft.com/office/powerpoint/2010/main" val="12114918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won’t talk much about the bivariate </a:t>
            </a:r>
            <a:r>
              <a:rPr lang="en-US" dirty="0" err="1"/>
              <a:t>probit</a:t>
            </a:r>
            <a:r>
              <a:rPr lang="en-US" dirty="0"/>
              <a:t>. </a:t>
            </a:r>
          </a:p>
        </p:txBody>
      </p:sp>
      <p:sp>
        <p:nvSpPr>
          <p:cNvPr id="4" name="Slide Number Placeholder 3"/>
          <p:cNvSpPr>
            <a:spLocks noGrp="1"/>
          </p:cNvSpPr>
          <p:nvPr>
            <p:ph type="sldNum" sz="quarter" idx="5"/>
          </p:nvPr>
        </p:nvSpPr>
        <p:spPr/>
        <p:txBody>
          <a:bodyPr/>
          <a:lstStyle/>
          <a:p>
            <a:fld id="{4AF79E1B-2C51-4B9B-8EA4-26DE9E345AFF}" type="slidenum">
              <a:rPr lang="en-US" smtClean="0"/>
              <a:t>69</a:t>
            </a:fld>
            <a:endParaRPr lang="en-US"/>
          </a:p>
        </p:txBody>
      </p:sp>
    </p:spTree>
    <p:extLst>
      <p:ext uri="{BB962C8B-B14F-4D97-AF65-F5344CB8AC3E}">
        <p14:creationId xmlns:p14="http://schemas.microsoft.com/office/powerpoint/2010/main" val="24569550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Cut out some of the middle of the table here. Note that we can say something about relative magnitudes and sizes – but no marginal effects (need to look at Appendix A.5 for that)</a:t>
            </a:r>
          </a:p>
        </p:txBody>
      </p:sp>
      <p:sp>
        <p:nvSpPr>
          <p:cNvPr id="4" name="Slide Number Placeholder 3"/>
          <p:cNvSpPr>
            <a:spLocks noGrp="1"/>
          </p:cNvSpPr>
          <p:nvPr>
            <p:ph type="sldNum" sz="quarter" idx="5"/>
          </p:nvPr>
        </p:nvSpPr>
        <p:spPr/>
        <p:txBody>
          <a:bodyPr/>
          <a:lstStyle/>
          <a:p>
            <a:fld id="{4AF79E1B-2C51-4B9B-8EA4-26DE9E345AFF}" type="slidenum">
              <a:rPr lang="en-US" smtClean="0"/>
              <a:t>70</a:t>
            </a:fld>
            <a:endParaRPr lang="en-US"/>
          </a:p>
        </p:txBody>
      </p:sp>
    </p:spTree>
    <p:extLst>
      <p:ext uri="{BB962C8B-B14F-4D97-AF65-F5344CB8AC3E}">
        <p14:creationId xmlns:p14="http://schemas.microsoft.com/office/powerpoint/2010/main" val="28734276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these effects are not very comparable – how do we put them in context together? Baseline of 8.7 is 30 percentage points (29%). The 46% is a 5 percentage point increase. Do we really believe that the spillover effects are larger? </a:t>
            </a:r>
          </a:p>
        </p:txBody>
      </p:sp>
      <p:sp>
        <p:nvSpPr>
          <p:cNvPr id="4" name="Slide Number Placeholder 3"/>
          <p:cNvSpPr>
            <a:spLocks noGrp="1"/>
          </p:cNvSpPr>
          <p:nvPr>
            <p:ph type="sldNum" sz="quarter" idx="5"/>
          </p:nvPr>
        </p:nvSpPr>
        <p:spPr/>
        <p:txBody>
          <a:bodyPr/>
          <a:lstStyle/>
          <a:p>
            <a:fld id="{4AF79E1B-2C51-4B9B-8EA4-26DE9E345AFF}" type="slidenum">
              <a:rPr lang="en-US" smtClean="0"/>
              <a:t>71</a:t>
            </a:fld>
            <a:endParaRPr lang="en-US"/>
          </a:p>
        </p:txBody>
      </p:sp>
    </p:spTree>
    <p:extLst>
      <p:ext uri="{BB962C8B-B14F-4D97-AF65-F5344CB8AC3E}">
        <p14:creationId xmlns:p14="http://schemas.microsoft.com/office/powerpoint/2010/main" val="42081327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iterations of the course will probably require referee report writing. Some issues: data came from people already registered as blood donors? Do you believe the phone call over the letter/text? Is this convenience or is it altruism (does it matter)? </a:t>
            </a:r>
          </a:p>
        </p:txBody>
      </p:sp>
      <p:sp>
        <p:nvSpPr>
          <p:cNvPr id="4" name="Slide Number Placeholder 3"/>
          <p:cNvSpPr>
            <a:spLocks noGrp="1"/>
          </p:cNvSpPr>
          <p:nvPr>
            <p:ph type="sldNum" sz="quarter" idx="5"/>
          </p:nvPr>
        </p:nvSpPr>
        <p:spPr/>
        <p:txBody>
          <a:bodyPr/>
          <a:lstStyle/>
          <a:p>
            <a:fld id="{4AF79E1B-2C51-4B9B-8EA4-26DE9E345AFF}" type="slidenum">
              <a:rPr lang="en-US" smtClean="0"/>
              <a:t>72</a:t>
            </a:fld>
            <a:endParaRPr lang="en-US"/>
          </a:p>
        </p:txBody>
      </p:sp>
    </p:spTree>
    <p:extLst>
      <p:ext uri="{BB962C8B-B14F-4D97-AF65-F5344CB8AC3E}">
        <p14:creationId xmlns:p14="http://schemas.microsoft.com/office/powerpoint/2010/main" val="33279584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only on these three for today</a:t>
            </a:r>
          </a:p>
        </p:txBody>
      </p:sp>
      <p:sp>
        <p:nvSpPr>
          <p:cNvPr id="4" name="Slide Number Placeholder 3"/>
          <p:cNvSpPr>
            <a:spLocks noGrp="1"/>
          </p:cNvSpPr>
          <p:nvPr>
            <p:ph type="sldNum" sz="quarter" idx="5"/>
          </p:nvPr>
        </p:nvSpPr>
        <p:spPr/>
        <p:txBody>
          <a:bodyPr/>
          <a:lstStyle/>
          <a:p>
            <a:fld id="{4AF79E1B-2C51-4B9B-8EA4-26DE9E345AFF}" type="slidenum">
              <a:rPr lang="en-US" smtClean="0"/>
              <a:t>73</a:t>
            </a:fld>
            <a:endParaRPr lang="en-US"/>
          </a:p>
        </p:txBody>
      </p:sp>
    </p:spTree>
    <p:extLst>
      <p:ext uri="{BB962C8B-B14F-4D97-AF65-F5344CB8AC3E}">
        <p14:creationId xmlns:p14="http://schemas.microsoft.com/office/powerpoint/2010/main" val="2083499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Want the table to be self-contained – give a one-sentence summary. Walk through measures, </a:t>
            </a:r>
            <a:r>
              <a:rPr lang="en-US" dirty="0" err="1">
                <a:ea typeface="Calibri"/>
                <a:cs typeface="Calibri"/>
              </a:rPr>
              <a:t>acronymns</a:t>
            </a:r>
            <a:r>
              <a:rPr lang="en-US" dirty="0">
                <a:ea typeface="Calibri"/>
                <a:cs typeface="Calibri"/>
              </a:rPr>
              <a:t>, units, standard error and significance choices. </a:t>
            </a:r>
          </a:p>
        </p:txBody>
      </p:sp>
      <p:sp>
        <p:nvSpPr>
          <p:cNvPr id="4" name="Slide Number Placeholder 3"/>
          <p:cNvSpPr>
            <a:spLocks noGrp="1"/>
          </p:cNvSpPr>
          <p:nvPr>
            <p:ph type="sldNum" sz="quarter" idx="5"/>
          </p:nvPr>
        </p:nvSpPr>
        <p:spPr/>
        <p:txBody>
          <a:bodyPr/>
          <a:lstStyle/>
          <a:p>
            <a:fld id="{3298C5B2-5D6B-2949-9D6C-64FEDA8AB56A}" type="slidenum">
              <a:rPr lang="en-US" smtClean="0"/>
              <a:t>7</a:t>
            </a:fld>
            <a:endParaRPr lang="en-US"/>
          </a:p>
        </p:txBody>
      </p:sp>
    </p:spTree>
    <p:extLst>
      <p:ext uri="{BB962C8B-B14F-4D97-AF65-F5344CB8AC3E}">
        <p14:creationId xmlns:p14="http://schemas.microsoft.com/office/powerpoint/2010/main" val="4516704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aren’t real course readings for next week, so please read this papers instead! (All from JHE) </a:t>
            </a:r>
          </a:p>
        </p:txBody>
      </p:sp>
      <p:sp>
        <p:nvSpPr>
          <p:cNvPr id="4" name="Slide Number Placeholder 3"/>
          <p:cNvSpPr>
            <a:spLocks noGrp="1"/>
          </p:cNvSpPr>
          <p:nvPr>
            <p:ph type="sldNum" sz="quarter" idx="5"/>
          </p:nvPr>
        </p:nvSpPr>
        <p:spPr/>
        <p:txBody>
          <a:bodyPr/>
          <a:lstStyle/>
          <a:p>
            <a:fld id="{4AF79E1B-2C51-4B9B-8EA4-26DE9E345AFF}" type="slidenum">
              <a:rPr lang="en-US" smtClean="0"/>
              <a:t>74</a:t>
            </a:fld>
            <a:endParaRPr lang="en-US"/>
          </a:p>
        </p:txBody>
      </p:sp>
    </p:spTree>
    <p:extLst>
      <p:ext uri="{BB962C8B-B14F-4D97-AF65-F5344CB8AC3E}">
        <p14:creationId xmlns:p14="http://schemas.microsoft.com/office/powerpoint/2010/main" val="2440730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Assumptions: relevance, excludability, exogeneity, monotonicity, no </a:t>
            </a:r>
            <a:r>
              <a:rPr lang="en-US" dirty="0" err="1">
                <a:ea typeface="Calibri"/>
                <a:cs typeface="Calibri"/>
              </a:rPr>
              <a:t>defiers</a:t>
            </a:r>
            <a:r>
              <a:rPr lang="en-US" dirty="0">
                <a:ea typeface="Calibri"/>
                <a:cs typeface="Calibri"/>
              </a:rPr>
              <a:t> (run through this on board with DAG)</a:t>
            </a:r>
          </a:p>
        </p:txBody>
      </p:sp>
      <p:sp>
        <p:nvSpPr>
          <p:cNvPr id="4" name="Slide Number Placeholder 3"/>
          <p:cNvSpPr>
            <a:spLocks noGrp="1"/>
          </p:cNvSpPr>
          <p:nvPr>
            <p:ph type="sldNum" sz="quarter" idx="5"/>
          </p:nvPr>
        </p:nvSpPr>
        <p:spPr/>
        <p:txBody>
          <a:bodyPr/>
          <a:lstStyle/>
          <a:p>
            <a:fld id="{3298C5B2-5D6B-2949-9D6C-64FEDA8AB56A}" type="slidenum">
              <a:rPr lang="en-US" smtClean="0"/>
              <a:t>8</a:t>
            </a:fld>
            <a:endParaRPr lang="en-US"/>
          </a:p>
        </p:txBody>
      </p:sp>
    </p:spTree>
    <p:extLst>
      <p:ext uri="{BB962C8B-B14F-4D97-AF65-F5344CB8AC3E}">
        <p14:creationId xmlns:p14="http://schemas.microsoft.com/office/powerpoint/2010/main" val="4093570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Assumptions: relevance, excludability, exogeneity, monotonicity, no </a:t>
            </a:r>
            <a:r>
              <a:rPr lang="en-US" dirty="0" err="1">
                <a:ea typeface="Calibri"/>
                <a:cs typeface="Calibri"/>
              </a:rPr>
              <a:t>defiers</a:t>
            </a:r>
            <a:r>
              <a:rPr lang="en-US" dirty="0">
                <a:ea typeface="Calibri"/>
                <a:cs typeface="Calibri"/>
              </a:rPr>
              <a:t> (run through this on board with DAG)</a:t>
            </a:r>
          </a:p>
        </p:txBody>
      </p:sp>
      <p:sp>
        <p:nvSpPr>
          <p:cNvPr id="4" name="Slide Number Placeholder 3"/>
          <p:cNvSpPr>
            <a:spLocks noGrp="1"/>
          </p:cNvSpPr>
          <p:nvPr>
            <p:ph type="sldNum" sz="quarter" idx="5"/>
          </p:nvPr>
        </p:nvSpPr>
        <p:spPr/>
        <p:txBody>
          <a:bodyPr/>
          <a:lstStyle/>
          <a:p>
            <a:fld id="{3298C5B2-5D6B-2949-9D6C-64FEDA8AB56A}" type="slidenum">
              <a:rPr lang="en-US" smtClean="0"/>
              <a:t>9</a:t>
            </a:fld>
            <a:endParaRPr lang="en-US"/>
          </a:p>
        </p:txBody>
      </p:sp>
    </p:spTree>
    <p:extLst>
      <p:ext uri="{BB962C8B-B14F-4D97-AF65-F5344CB8AC3E}">
        <p14:creationId xmlns:p14="http://schemas.microsoft.com/office/powerpoint/2010/main" val="650231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72D05C-DCFB-4BB6-B49C-AC126BF3ED2C}" type="datetimeFigureOut">
              <a:rPr lang="en-US" smtClean="0"/>
              <a:pPr/>
              <a:t>11/21/2022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69412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3810766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390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72D05C-DCFB-4BB6-B49C-AC126BF3ED2C}" type="datetimeFigureOut">
              <a:rPr lang="en-US" smtClean="0"/>
              <a:pPr/>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242221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D05C-DCFB-4BB6-B49C-AC126BF3ED2C}" type="datetimeFigureOut">
              <a:rPr lang="en-US" smtClean="0"/>
              <a:pPr/>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C3209-28DC-43DB-92C2-2AB8D1DA00B1}"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79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72D05C-DCFB-4BB6-B49C-AC126BF3ED2C}" type="datetimeFigureOut">
              <a:rPr lang="en-US" smtClean="0"/>
              <a:pPr/>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04684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Times New Roman" panose="02020603050405020304"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72D05C-DCFB-4BB6-B49C-AC126BF3ED2C}" type="datetimeFigureOut">
              <a:rPr lang="en-US" smtClean="0"/>
              <a:pPr/>
              <a:t>11/21/2022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1598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2D05C-DCFB-4BB6-B49C-AC126BF3ED2C}" type="datetimeFigureOut">
              <a:rPr lang="en-US" smtClean="0"/>
              <a:pPr/>
              <a:t>11/21/2022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8101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D05C-DCFB-4BB6-B49C-AC126BF3ED2C}" type="datetimeFigureOut">
              <a:rPr lang="en-US" smtClean="0"/>
              <a:pPr/>
              <a:t>11/21/2022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6451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162882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D05C-DCFB-4BB6-B49C-AC126BF3ED2C}" type="datetimeFigureOut">
              <a:rPr lang="en-US" smtClean="0"/>
              <a:pPr/>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C3209-28DC-43DB-92C2-2AB8D1DA00B1}" type="slidenum">
              <a:rPr lang="en-US" smtClean="0"/>
              <a:pPr/>
              <a:t>‹#›</a:t>
            </a:fld>
            <a:endParaRPr lang="en-US"/>
          </a:p>
        </p:txBody>
      </p:sp>
    </p:spTree>
    <p:extLst>
      <p:ext uri="{BB962C8B-B14F-4D97-AF65-F5344CB8AC3E}">
        <p14:creationId xmlns:p14="http://schemas.microsoft.com/office/powerpoint/2010/main" val="296443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imes New Roman" panose="02020603050405020304" pitchFamily="18" charset="0"/>
              </a:defRPr>
            </a:lvl1pPr>
          </a:lstStyle>
          <a:p>
            <a:fld id="{0972D05C-DCFB-4BB6-B49C-AC126BF3ED2C}" type="datetimeFigureOut">
              <a:rPr lang="en-US" smtClean="0"/>
              <a:pPr/>
              <a:t>11/21/2022</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imes New Roman" panose="02020603050405020304" pitchFamily="18" charset="0"/>
              </a:defRPr>
            </a:lvl1pPr>
          </a:lstStyle>
          <a:p>
            <a:fld id="{D55C3209-28DC-43DB-92C2-2AB8D1DA00B1}" type="slidenum">
              <a:rPr lang="en-US" smtClean="0"/>
              <a:pPr/>
              <a:t>‹#›</a:t>
            </a:fld>
            <a:endParaRPr lang="en-US" dirty="0"/>
          </a:p>
        </p:txBody>
      </p:sp>
    </p:spTree>
    <p:extLst>
      <p:ext uri="{BB962C8B-B14F-4D97-AF65-F5344CB8AC3E}">
        <p14:creationId xmlns:p14="http://schemas.microsoft.com/office/powerpoint/2010/main" val="37532443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imes New Roman" panose="02020603050405020304" pitchFamily="18"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imes New Roman" panose="02020603050405020304" pitchFamily="18"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bookdown.org/sarahwerth2024/CategoricalBook/multinomial-logit-regression-r.html#running-a-mlr-in-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1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www.sciencedirect.com/science/article/pii/S0165176503000326?casa_token=6s_iEmC5d6EAAAAA:nJdepSQey56XGlCa0Ty0ChxjrDgoM9KZkatzvjvghz2Hvx47Vv99mSWD9Y1Mn80Mo6roXgTa"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2209800"/>
            <a:ext cx="9525000" cy="1894362"/>
          </a:xfrm>
        </p:spPr>
        <p:txBody>
          <a:bodyPr>
            <a:normAutofit/>
          </a:bodyPr>
          <a:lstStyle/>
          <a:p>
            <a:r>
              <a:rPr lang="en-US" dirty="0"/>
              <a:t>Health Econometrics I </a:t>
            </a:r>
          </a:p>
        </p:txBody>
      </p:sp>
      <p:sp>
        <p:nvSpPr>
          <p:cNvPr id="3" name="Subtitle 2"/>
          <p:cNvSpPr>
            <a:spLocks noGrp="1"/>
          </p:cNvSpPr>
          <p:nvPr>
            <p:ph type="subTitle" idx="1"/>
          </p:nvPr>
        </p:nvSpPr>
        <p:spPr>
          <a:xfrm>
            <a:off x="2057400" y="4191000"/>
            <a:ext cx="9296400" cy="1981200"/>
          </a:xfrm>
        </p:spPr>
        <p:txBody>
          <a:bodyPr>
            <a:noAutofit/>
          </a:bodyPr>
          <a:lstStyle/>
          <a:p>
            <a:r>
              <a:rPr lang="en-US" sz="2400" dirty="0"/>
              <a:t>Lecture 7: Regressions with </a:t>
            </a:r>
            <a:r>
              <a:rPr lang="en-US" sz="2400" b="1" dirty="0"/>
              <a:t>Binary</a:t>
            </a:r>
            <a:r>
              <a:rPr lang="en-US" sz="2400" dirty="0"/>
              <a:t> Dependent Variables</a:t>
            </a:r>
          </a:p>
          <a:p>
            <a:r>
              <a:rPr lang="en-US" sz="2400"/>
              <a:t>October 28, 2022</a:t>
            </a:r>
            <a:endParaRPr lang="en-US" sz="2400" dirty="0"/>
          </a:p>
          <a:p>
            <a:endParaRPr lang="en-US" sz="2400" dirty="0"/>
          </a:p>
          <a:p>
            <a:r>
              <a:rPr lang="en-US" sz="2400" dirty="0"/>
              <a:t>HAD5744 </a:t>
            </a:r>
            <a:r>
              <a:rPr lang="en-US" sz="2400" dirty="0">
                <a:sym typeface="Symbol" panose="05050102010706020507" pitchFamily="18" charset="2"/>
              </a:rPr>
              <a:t> </a:t>
            </a:r>
            <a:r>
              <a:rPr lang="en-US" sz="2400" dirty="0"/>
              <a:t>Alex Hoagland,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r>
                  <a:rPr lang="en-US" sz="2400" dirty="0">
                    <a:latin typeface="Times New Roman"/>
                    <a:cs typeface="Times New Roman"/>
                  </a:rPr>
                  <a:t>A </a:t>
                </a:r>
                <a:r>
                  <a:rPr lang="en-US" sz="2400" b="1" dirty="0">
                    <a:latin typeface="Times New Roman"/>
                    <a:cs typeface="Times New Roman"/>
                  </a:rPr>
                  <a:t>front door approach </a:t>
                </a:r>
                <a:r>
                  <a:rPr lang="en-US" sz="2400" dirty="0">
                    <a:latin typeface="Times New Roman"/>
                    <a:cs typeface="Times New Roman"/>
                  </a:rPr>
                  <a:t>to handle selection on </a:t>
                </a:r>
                <a:r>
                  <a:rPr lang="en-US" sz="2400" dirty="0" err="1">
                    <a:latin typeface="Times New Roman"/>
                    <a:cs typeface="Times New Roman"/>
                  </a:rPr>
                  <a:t>unobservables</a:t>
                </a:r>
                <a:r>
                  <a:rPr lang="en-US" sz="2400" dirty="0">
                    <a:latin typeface="Times New Roman"/>
                    <a:cs typeface="Times New Roman"/>
                  </a:rPr>
                  <a:t>.</a:t>
                </a:r>
              </a:p>
              <a:p>
                <a:r>
                  <a:rPr lang="en-US" sz="2400" dirty="0">
                    <a:latin typeface="Times New Roman"/>
                    <a:cs typeface="Times New Roman"/>
                  </a:rPr>
                  <a:t>Mimicking an experiment with real-world randomization</a:t>
                </a:r>
              </a:p>
              <a:p>
                <a:r>
                  <a:rPr lang="en-US" sz="2400" dirty="0">
                    <a:latin typeface="Times New Roman"/>
                    <a:cs typeface="Times New Roman"/>
                  </a:rPr>
                  <a:t>Has some limitations: </a:t>
                </a:r>
              </a:p>
              <a:p>
                <a:pPr lvl="1"/>
                <a:r>
                  <a:rPr lang="en-US" sz="2400" dirty="0">
                    <a:latin typeface="Times New Roman"/>
                    <a:cs typeface="Times New Roman"/>
                  </a:rPr>
                  <a:t>First, it only identifies the LATE under heterogeneous treatment effects, and that may or may not be a policy relevant variable.</a:t>
                </a:r>
                <a:endParaRPr lang="en-US" sz="2400" dirty="0">
                  <a:solidFill>
                    <a:srgbClr val="000000"/>
                  </a:solidFill>
                  <a:latin typeface="Times New Roman"/>
                  <a:cs typeface="Times New Roman"/>
                </a:endParaRPr>
              </a:p>
              <a:p>
                <a:pPr lvl="1"/>
                <a:r>
                  <a:rPr lang="en-US" sz="2400" dirty="0">
                    <a:latin typeface="Times New Roman"/>
                    <a:cs typeface="Times New Roman"/>
                  </a:rPr>
                  <a:t>IV has up to five (untestable) assumptions! </a:t>
                </a:r>
              </a:p>
              <a:p>
                <a:pPr lvl="1"/>
                <a:endParaRPr lang="en-US" sz="2400" dirty="0">
                  <a:solidFill>
                    <a:srgbClr val="262626"/>
                  </a:solidFill>
                  <a:latin typeface="Times New Roman"/>
                  <a:cs typeface="Times New Roman"/>
                </a:endParaRPr>
              </a:p>
              <a:p>
                <a:pPr lvl="1"/>
                <a:endParaRPr lang="en-US" sz="2400" dirty="0">
                  <a:solidFill>
                    <a:srgbClr val="262626"/>
                  </a:solidFill>
                  <a:latin typeface="Times New Roman"/>
                  <a:cs typeface="Times New Roman"/>
                </a:endParaRPr>
              </a:p>
              <a:p>
                <a:r>
                  <a:rPr lang="en-US" sz="2600" dirty="0">
                    <a:solidFill>
                      <a:srgbClr val="262626"/>
                    </a:solidFill>
                    <a:latin typeface="Times New Roman"/>
                    <a:cs typeface="Times New Roman"/>
                  </a:rPr>
                  <a:t>What do you do when </a:t>
                </a:r>
                <a14:m>
                  <m:oMath xmlns:m="http://schemas.openxmlformats.org/officeDocument/2006/math">
                    <m:r>
                      <a:rPr lang="en-US" sz="2600" b="0" i="1" smtClean="0">
                        <a:solidFill>
                          <a:srgbClr val="262626"/>
                        </a:solidFill>
                        <a:latin typeface="Cambria Math" panose="02040503050406030204" pitchFamily="18" charset="0"/>
                        <a:cs typeface="Times New Roman"/>
                      </a:rPr>
                      <m:t>𝑌</m:t>
                    </m:r>
                  </m:oMath>
                </a14:m>
                <a:r>
                  <a:rPr lang="en-US" sz="2600" dirty="0">
                    <a:solidFill>
                      <a:srgbClr val="262626"/>
                    </a:solidFill>
                    <a:cs typeface="Times New Roman"/>
                  </a:rPr>
                  <a:t> is not continuous? How does that change approaches?</a:t>
                </a:r>
              </a:p>
              <a:p>
                <a:pPr lvl="1">
                  <a:buFont typeface="Wingdings 2"/>
                  <a:buChar char=""/>
                </a:pPr>
                <a:endParaRPr lang="en-US" sz="2400" dirty="0">
                  <a:cs typeface="Times New Roman"/>
                </a:endParaRPr>
              </a:p>
            </p:txBody>
          </p:sp>
        </mc:Choice>
        <mc:Fallback xmlns="">
          <p:sp>
            <p:nvSpPr>
              <p:cNvPr id="3" name="Content Placeholder 2">
                <a:extLst>
                  <a:ext uri="{FF2B5EF4-FFF2-40B4-BE49-F238E27FC236}">
                    <a16:creationId xmlns:a16="http://schemas.microsoft.com/office/drawing/2014/main" id="{8BFAC18E-4064-A1FE-C1EB-5D23F1DFAD23}"/>
                  </a:ext>
                </a:extLst>
              </p:cNvPr>
              <p:cNvSpPr>
                <a:spLocks noGrp="1" noRot="1" noChangeAspect="1" noMove="1" noResize="1" noEditPoints="1" noAdjustHandles="1" noChangeArrowheads="1" noChangeShapeType="1" noTextEdit="1"/>
              </p:cNvSpPr>
              <p:nvPr>
                <p:ph idx="1"/>
              </p:nvPr>
            </p:nvSpPr>
            <p:spPr>
              <a:xfrm>
                <a:off x="914400" y="1119952"/>
                <a:ext cx="9984829" cy="5357048"/>
              </a:xfrm>
              <a:blipFill>
                <a:blip r:embed="rId3"/>
                <a:stretch>
                  <a:fillRect l="-549" t="-1251" r="-97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Last Time: Instrumental Variables</a:t>
            </a:r>
            <a:endParaRPr lang="en-US" dirty="0"/>
          </a:p>
        </p:txBody>
      </p:sp>
      <p:sp>
        <p:nvSpPr>
          <p:cNvPr id="4" name="Title 1">
            <a:extLst>
              <a:ext uri="{FF2B5EF4-FFF2-40B4-BE49-F238E27FC236}">
                <a16:creationId xmlns:a16="http://schemas.microsoft.com/office/drawing/2014/main" id="{66D88018-A2D6-33DA-4F0F-340FD6CC732C}"/>
              </a:ext>
            </a:extLst>
          </p:cNvPr>
          <p:cNvSpPr txBox="1">
            <a:spLocks/>
          </p:cNvSpPr>
          <p:nvPr/>
        </p:nvSpPr>
        <p:spPr>
          <a:xfrm>
            <a:off x="609600" y="3962400"/>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This Time: Limited Dependent Variables</a:t>
            </a:r>
            <a:endParaRPr lang="en-US" dirty="0"/>
          </a:p>
        </p:txBody>
      </p:sp>
    </p:spTree>
    <p:extLst>
      <p:ext uri="{BB962C8B-B14F-4D97-AF65-F5344CB8AC3E}">
        <p14:creationId xmlns:p14="http://schemas.microsoft.com/office/powerpoint/2010/main" val="1286152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Limited Dependent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r>
                  <a:rPr lang="en-US" sz="2600" b="1" dirty="0">
                    <a:cs typeface="Times New Roman" panose="02020603050405020304" pitchFamily="18" charset="0"/>
                  </a:rPr>
                  <a:t>Binary</a:t>
                </a:r>
                <a:r>
                  <a:rPr lang="en-US" sz="2600" dirty="0">
                    <a:cs typeface="Times New Roman" panose="02020603050405020304" pitchFamily="18" charset="0"/>
                  </a:rPr>
                  <a:t>: Whether or not someone receives a treatment</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r>
                        <m:rPr>
                          <m:lit/>
                        </m:rP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0,1</m:t>
                      </m:r>
                      <m:r>
                        <m:rPr>
                          <m:lit/>
                        </m:rP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583" t="-1423"/>
                </a:stretch>
              </a:blipFill>
            </p:spPr>
            <p:txBody>
              <a:bodyPr/>
              <a:lstStyle/>
              <a:p>
                <a:r>
                  <a:rPr lang="en-US">
                    <a:noFill/>
                  </a:rPr>
                  <a:t> </a:t>
                </a:r>
              </a:p>
            </p:txBody>
          </p:sp>
        </mc:Fallback>
      </mc:AlternateContent>
    </p:spTree>
    <p:extLst>
      <p:ext uri="{BB962C8B-B14F-4D97-AF65-F5344CB8AC3E}">
        <p14:creationId xmlns:p14="http://schemas.microsoft.com/office/powerpoint/2010/main" val="824285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Limited Dependent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r>
                  <a:rPr lang="en-US" sz="2600" b="1" dirty="0">
                    <a:cs typeface="Times New Roman" panose="02020603050405020304" pitchFamily="18" charset="0"/>
                  </a:rPr>
                  <a:t>Binary</a:t>
                </a:r>
                <a:r>
                  <a:rPr lang="en-US" sz="2600" dirty="0">
                    <a:cs typeface="Times New Roman" panose="02020603050405020304" pitchFamily="18" charset="0"/>
                  </a:rPr>
                  <a:t>: Whether or not someone receives a treatment</a:t>
                </a:r>
                <a:endParaRPr lang="en-US" sz="2400" dirty="0">
                  <a:cs typeface="Times New Roman" panose="02020603050405020304" pitchFamily="18" charset="0"/>
                </a:endParaRPr>
              </a:p>
              <a:p>
                <a:r>
                  <a:rPr lang="en-US" sz="2400" b="1" dirty="0">
                    <a:cs typeface="Times New Roman" panose="02020603050405020304" pitchFamily="18" charset="0"/>
                  </a:rPr>
                  <a:t>Ordered</a:t>
                </a:r>
                <a:r>
                  <a:rPr lang="en-US" sz="2400" dirty="0">
                    <a:cs typeface="Times New Roman" panose="02020603050405020304" pitchFamily="18" charset="0"/>
                  </a:rPr>
                  <a:t>: Number of prenatal visits during a pregnancy</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m:t>
                      </m:r>
                      <m:r>
                        <m:rPr>
                          <m:lit/>
                        </m:rP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0, 1, 2, 3, …, </m:t>
                      </m:r>
                      <m:r>
                        <a:rPr lang="en-US" sz="2400" b="0" i="1" smtClean="0">
                          <a:latin typeface="Cambria Math" panose="02040503050406030204" pitchFamily="18" charset="0"/>
                          <a:cs typeface="Times New Roman" panose="02020603050405020304" pitchFamily="18" charset="0"/>
                        </a:rPr>
                        <m:t>𝑁</m:t>
                      </m:r>
                      <m:r>
                        <m:rPr>
                          <m:lit/>
                        </m:rP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583" t="-1423"/>
                </a:stretch>
              </a:blipFill>
            </p:spPr>
            <p:txBody>
              <a:bodyPr/>
              <a:lstStyle/>
              <a:p>
                <a:r>
                  <a:rPr lang="en-US">
                    <a:noFill/>
                  </a:rPr>
                  <a:t> </a:t>
                </a:r>
              </a:p>
            </p:txBody>
          </p:sp>
        </mc:Fallback>
      </mc:AlternateContent>
    </p:spTree>
    <p:extLst>
      <p:ext uri="{BB962C8B-B14F-4D97-AF65-F5344CB8AC3E}">
        <p14:creationId xmlns:p14="http://schemas.microsoft.com/office/powerpoint/2010/main" val="2634887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Limited Dependent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r>
                  <a:rPr lang="en-US" sz="2600" b="1" dirty="0">
                    <a:cs typeface="Times New Roman" panose="02020603050405020304" pitchFamily="18" charset="0"/>
                  </a:rPr>
                  <a:t>Binary</a:t>
                </a:r>
                <a:r>
                  <a:rPr lang="en-US" sz="2600" dirty="0">
                    <a:cs typeface="Times New Roman" panose="02020603050405020304" pitchFamily="18" charset="0"/>
                  </a:rPr>
                  <a:t>: Whether or not someone receives a treatment</a:t>
                </a:r>
              </a:p>
              <a:p>
                <a:r>
                  <a:rPr lang="en-US" sz="2400" b="1" dirty="0">
                    <a:cs typeface="Times New Roman" panose="02020603050405020304" pitchFamily="18" charset="0"/>
                  </a:rPr>
                  <a:t>Ordered</a:t>
                </a:r>
                <a:r>
                  <a:rPr lang="en-US" sz="2400" dirty="0">
                    <a:cs typeface="Times New Roman" panose="02020603050405020304" pitchFamily="18" charset="0"/>
                  </a:rPr>
                  <a:t>: Number of prenatal visits during a pregnancy</a:t>
                </a:r>
              </a:p>
              <a:p>
                <a:r>
                  <a:rPr lang="en-US" sz="2400" b="1" dirty="0">
                    <a:cs typeface="Times New Roman" panose="02020603050405020304" pitchFamily="18" charset="0"/>
                  </a:rPr>
                  <a:t>Censored</a:t>
                </a:r>
                <a:r>
                  <a:rPr lang="en-US" sz="2400" dirty="0">
                    <a:cs typeface="Times New Roman" panose="02020603050405020304" pitchFamily="18" charset="0"/>
                  </a:rPr>
                  <a:t>: Income data is observed only in a certain range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m:rPr>
                          <m:lit/>
                        </m:rP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m:t>
                      </m:r>
                      <m:r>
                        <m:rPr>
                          <m:lit/>
                        </m:rP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$0−$1,000, $1,000−$5,000, $5,000−$8,000,…, $1,000,000+</m:t>
                      </m:r>
                      <m:r>
                        <m:rPr>
                          <m:lit/>
                        </m:rP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583" t="-1423" r="-324"/>
                </a:stretch>
              </a:blipFill>
            </p:spPr>
            <p:txBody>
              <a:bodyPr/>
              <a:lstStyle/>
              <a:p>
                <a:r>
                  <a:rPr lang="en-US">
                    <a:noFill/>
                  </a:rPr>
                  <a:t> </a:t>
                </a:r>
              </a:p>
            </p:txBody>
          </p:sp>
        </mc:Fallback>
      </mc:AlternateContent>
    </p:spTree>
    <p:extLst>
      <p:ext uri="{BB962C8B-B14F-4D97-AF65-F5344CB8AC3E}">
        <p14:creationId xmlns:p14="http://schemas.microsoft.com/office/powerpoint/2010/main" val="1919802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Limited Dependent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r>
                  <a:rPr lang="en-US" sz="2400" b="1" dirty="0">
                    <a:cs typeface="Times New Roman" panose="02020603050405020304" pitchFamily="18" charset="0"/>
                  </a:rPr>
                  <a:t>Binary</a:t>
                </a:r>
                <a:r>
                  <a:rPr lang="en-US" sz="2400" dirty="0">
                    <a:cs typeface="Times New Roman" panose="02020603050405020304" pitchFamily="18" charset="0"/>
                  </a:rPr>
                  <a:t>: Whether or not someone receives a treatment</a:t>
                </a:r>
              </a:p>
              <a:p>
                <a:r>
                  <a:rPr lang="en-US" sz="2400" b="1" dirty="0">
                    <a:cs typeface="Times New Roman" panose="02020603050405020304" pitchFamily="18" charset="0"/>
                  </a:rPr>
                  <a:t>Ordered</a:t>
                </a:r>
                <a:r>
                  <a:rPr lang="en-US" sz="2400" dirty="0">
                    <a:cs typeface="Times New Roman" panose="02020603050405020304" pitchFamily="18" charset="0"/>
                  </a:rPr>
                  <a:t>: Number of prenatal visits during a pregnancy</a:t>
                </a:r>
              </a:p>
              <a:p>
                <a:r>
                  <a:rPr lang="en-US" sz="2400" b="1" dirty="0">
                    <a:cs typeface="Times New Roman" panose="02020603050405020304" pitchFamily="18" charset="0"/>
                  </a:rPr>
                  <a:t>Censored</a:t>
                </a:r>
                <a:r>
                  <a:rPr lang="en-US" sz="2400" dirty="0">
                    <a:cs typeface="Times New Roman" panose="02020603050405020304" pitchFamily="18" charset="0"/>
                  </a:rPr>
                  <a:t>: Income data is observed only in a certain range</a:t>
                </a:r>
              </a:p>
              <a:p>
                <a:r>
                  <a:rPr lang="en-US" sz="2400" b="1" dirty="0">
                    <a:cs typeface="Times New Roman" panose="02020603050405020304" pitchFamily="18" charset="0"/>
                  </a:rPr>
                  <a:t>Truncated</a:t>
                </a:r>
                <a:r>
                  <a:rPr lang="en-US" sz="2400" dirty="0">
                    <a:cs typeface="Times New Roman" panose="02020603050405020304" pitchFamily="18" charset="0"/>
                  </a:rPr>
                  <a:t>: Data has a “hard limit” at a certain value</a:t>
                </a:r>
              </a:p>
              <a:p>
                <a:pPr lvl="1"/>
                <a:r>
                  <a:rPr lang="en-US" sz="2400" dirty="0">
                    <a:cs typeface="Times New Roman" panose="02020603050405020304" pitchFamily="18" charset="0"/>
                  </a:rPr>
                  <a:t>Can be natural (no negative income) or imposed (top-coded spending)</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 </m:t>
                      </m:r>
                      <m:d>
                        <m:dPr>
                          <m:begChr m:val="{"/>
                          <m:endChr m:val=""/>
                          <m:ctrlPr>
                            <a:rPr lang="en-US" sz="2400" b="0" i="1" smtClean="0">
                              <a:latin typeface="Cambria Math" panose="02040503050406030204" pitchFamily="18" charset="0"/>
                              <a:cs typeface="Times New Roman" panose="02020603050405020304" pitchFamily="18" charset="0"/>
                            </a:rPr>
                          </m:ctrlPr>
                        </m:dPr>
                        <m:e>
                          <m:eqArr>
                            <m:eqArrPr>
                              <m:ctrlPr>
                                <a:rPr lang="en-US" sz="2400" b="0" i="1" smtClean="0">
                                  <a:latin typeface="Cambria Math" panose="02040503050406030204" pitchFamily="18" charset="0"/>
                                  <a:cs typeface="Times New Roman" panose="02020603050405020304" pitchFamily="18" charset="0"/>
                                </a:rPr>
                              </m:ctrlPr>
                            </m:eqArr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 </m:t>
                                  </m:r>
                                </m:sub>
                              </m:sSub>
                              <m:r>
                                <a:rPr lang="en-US" sz="2400" b="0" i="1" smtClean="0">
                                  <a:latin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e>
                            <m:e>
                              <m:r>
                                <a:rPr lang="en-US" sz="2400" b="0" i="1" smtClean="0">
                                  <a:latin typeface="Cambria Math" panose="02040503050406030204" pitchFamily="18" charset="0"/>
                                  <a:cs typeface="Times New Roman" panose="02020603050405020304" pitchFamily="18" charset="0"/>
                                </a:rPr>
                                <m:t>0 </m:t>
                              </m:r>
                              <m:r>
                                <a:rPr lang="en-US" sz="2400" b="0" i="1" smtClean="0">
                                  <a:latin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&lt;0</m:t>
                              </m:r>
                            </m:e>
                          </m:eqArr>
                        </m:e>
                      </m:d>
                    </m:oMath>
                  </m:oMathPara>
                </a14:m>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spTree>
    <p:extLst>
      <p:ext uri="{BB962C8B-B14F-4D97-AF65-F5344CB8AC3E}">
        <p14:creationId xmlns:p14="http://schemas.microsoft.com/office/powerpoint/2010/main" val="40201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Limited Dependent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r>
                  <a:rPr lang="en-US" sz="2400" b="1" dirty="0">
                    <a:cs typeface="Times New Roman" panose="02020603050405020304" pitchFamily="18" charset="0"/>
                  </a:rPr>
                  <a:t>Binary</a:t>
                </a:r>
                <a:r>
                  <a:rPr lang="en-US" sz="2400" dirty="0">
                    <a:cs typeface="Times New Roman" panose="02020603050405020304" pitchFamily="18" charset="0"/>
                  </a:rPr>
                  <a:t>: Whether or not someone receives a treatment</a:t>
                </a:r>
              </a:p>
              <a:p>
                <a:r>
                  <a:rPr lang="en-US" sz="2400" b="1" dirty="0">
                    <a:cs typeface="Times New Roman" panose="02020603050405020304" pitchFamily="18" charset="0"/>
                  </a:rPr>
                  <a:t>Ordered</a:t>
                </a:r>
                <a:r>
                  <a:rPr lang="en-US" sz="2400" dirty="0">
                    <a:cs typeface="Times New Roman" panose="02020603050405020304" pitchFamily="18" charset="0"/>
                  </a:rPr>
                  <a:t>: Number of prenatal visits during a pregnancy</a:t>
                </a:r>
              </a:p>
              <a:p>
                <a:r>
                  <a:rPr lang="en-US" sz="2400" b="1" dirty="0">
                    <a:cs typeface="Times New Roman" panose="02020603050405020304" pitchFamily="18" charset="0"/>
                  </a:rPr>
                  <a:t>Censored</a:t>
                </a:r>
                <a:r>
                  <a:rPr lang="en-US" sz="2400" dirty="0">
                    <a:cs typeface="Times New Roman" panose="02020603050405020304" pitchFamily="18" charset="0"/>
                  </a:rPr>
                  <a:t>: Income data is observed only in a certain range</a:t>
                </a:r>
              </a:p>
              <a:p>
                <a:r>
                  <a:rPr lang="en-US" sz="2400" b="1" dirty="0">
                    <a:cs typeface="Times New Roman" panose="02020603050405020304" pitchFamily="18" charset="0"/>
                  </a:rPr>
                  <a:t>Truncated</a:t>
                </a:r>
                <a:r>
                  <a:rPr lang="en-US" sz="2400" dirty="0">
                    <a:cs typeface="Times New Roman" panose="02020603050405020304" pitchFamily="18" charset="0"/>
                  </a:rPr>
                  <a:t>: Data has a “hard limit” at a certain value</a:t>
                </a:r>
              </a:p>
              <a:p>
                <a:pPr lvl="1"/>
                <a:r>
                  <a:rPr lang="en-US" sz="2400" dirty="0">
                    <a:cs typeface="Times New Roman" panose="02020603050405020304" pitchFamily="18" charset="0"/>
                  </a:rPr>
                  <a:t>Can be natural (no negative income) or imposed (top-coded spending)</a:t>
                </a:r>
              </a:p>
              <a:p>
                <a:r>
                  <a:rPr lang="en-US" sz="2400" b="1" dirty="0">
                    <a:cs typeface="Times New Roman" panose="02020603050405020304" pitchFamily="18" charset="0"/>
                  </a:rPr>
                  <a:t>Selection</a:t>
                </a:r>
                <a:r>
                  <a:rPr lang="en-US" sz="2400" dirty="0">
                    <a:cs typeface="Times New Roman" panose="02020603050405020304" pitchFamily="18" charset="0"/>
                  </a:rPr>
                  <a:t>: Outcome is observed only if a condition is met</a:t>
                </a:r>
              </a:p>
              <a:p>
                <a:pPr lvl="1"/>
                <a:r>
                  <a:rPr lang="en-US" sz="2400" dirty="0">
                    <a:cs typeface="Times New Roman" panose="02020603050405020304" pitchFamily="18" charset="0"/>
                  </a:rPr>
                  <a:t>Example: diabetes risk observed only if a patient comes in</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 </m:t>
                      </m:r>
                      <m:d>
                        <m:dPr>
                          <m:begChr m:val="{"/>
                          <m:endChr m:val=""/>
                          <m:ctrlPr>
                            <a:rPr lang="en-US" sz="2400" b="0" i="1" smtClean="0">
                              <a:latin typeface="Cambria Math" panose="02040503050406030204" pitchFamily="18" charset="0"/>
                              <a:cs typeface="Times New Roman" panose="02020603050405020304" pitchFamily="18" charset="0"/>
                            </a:rPr>
                          </m:ctrlPr>
                        </m:dPr>
                        <m:e>
                          <m:eqArr>
                            <m:eqArrPr>
                              <m:ctrlPr>
                                <a:rPr lang="en-US" sz="2400" b="0" i="1" smtClean="0">
                                  <a:latin typeface="Cambria Math" panose="02040503050406030204" pitchFamily="18" charset="0"/>
                                  <a:cs typeface="Times New Roman" panose="02020603050405020304" pitchFamily="18" charset="0"/>
                                </a:rPr>
                              </m:ctrlPr>
                            </m:eqArr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 </m:t>
                                  </m:r>
                                </m:sub>
                              </m:sSub>
                              <m:r>
                                <a:rPr lang="en-US" sz="2400" b="0" i="1" smtClean="0">
                                  <a:latin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e>
                            <m:e>
                              <m:r>
                                <a:rPr lang="en-US" sz="2400" b="0" i="1" smtClean="0">
                                  <a:latin typeface="Cambria Math" panose="02040503050406030204" pitchFamily="18" charset="0"/>
                                  <a:cs typeface="Times New Roman" panose="02020603050405020304" pitchFamily="18" charset="0"/>
                                </a:rPr>
                                <m:t>0 </m:t>
                              </m:r>
                              <m:r>
                                <a:rPr lang="en-US" sz="2400" b="0" i="1" smtClean="0">
                                  <a:latin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e>
                          </m:eqArr>
                        </m:e>
                      </m:d>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a:stretch>
              </a:blipFill>
            </p:spPr>
            <p:txBody>
              <a:bodyPr/>
              <a:lstStyle/>
              <a:p>
                <a:r>
                  <a:rPr lang="en-US">
                    <a:noFill/>
                  </a:rPr>
                  <a:t> </a:t>
                </a:r>
              </a:p>
            </p:txBody>
          </p:sp>
        </mc:Fallback>
      </mc:AlternateContent>
    </p:spTree>
    <p:extLst>
      <p:ext uri="{BB962C8B-B14F-4D97-AF65-F5344CB8AC3E}">
        <p14:creationId xmlns:p14="http://schemas.microsoft.com/office/powerpoint/2010/main" val="989699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Examples of Limited Dependent Variables</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r>
                  <a:rPr lang="en-US" sz="2400" b="1" dirty="0">
                    <a:solidFill>
                      <a:schemeClr val="accent2">
                        <a:lumMod val="75000"/>
                      </a:schemeClr>
                    </a:solidFill>
                    <a:cs typeface="Times New Roman" panose="02020603050405020304" pitchFamily="18" charset="0"/>
                  </a:rPr>
                  <a:t>Binary</a:t>
                </a:r>
                <a:r>
                  <a:rPr lang="en-US" sz="2400" dirty="0">
                    <a:cs typeface="Times New Roman" panose="02020603050405020304" pitchFamily="18" charset="0"/>
                  </a:rPr>
                  <a:t>: Whether or not someone receives a treatment</a:t>
                </a:r>
              </a:p>
              <a:p>
                <a:r>
                  <a:rPr lang="en-US" sz="2400" b="1" dirty="0">
                    <a:solidFill>
                      <a:schemeClr val="accent2">
                        <a:lumMod val="75000"/>
                      </a:schemeClr>
                    </a:solidFill>
                    <a:cs typeface="Times New Roman" panose="02020603050405020304" pitchFamily="18" charset="0"/>
                  </a:rPr>
                  <a:t>Ordered</a:t>
                </a:r>
                <a:r>
                  <a:rPr lang="en-US" sz="2400" dirty="0">
                    <a:cs typeface="Times New Roman" panose="02020603050405020304" pitchFamily="18" charset="0"/>
                  </a:rPr>
                  <a:t>: Number of prenatal visits during a pregnancy</a:t>
                </a:r>
              </a:p>
              <a:p>
                <a:r>
                  <a:rPr lang="en-US" sz="2400" b="1" dirty="0">
                    <a:cs typeface="Times New Roman" panose="02020603050405020304" pitchFamily="18" charset="0"/>
                  </a:rPr>
                  <a:t>Censored</a:t>
                </a:r>
                <a:r>
                  <a:rPr lang="en-US" sz="2400" dirty="0">
                    <a:cs typeface="Times New Roman" panose="02020603050405020304" pitchFamily="18" charset="0"/>
                  </a:rPr>
                  <a:t>: Income data is observed only in a certain range</a:t>
                </a:r>
              </a:p>
              <a:p>
                <a:r>
                  <a:rPr lang="en-US" sz="2400" b="1" dirty="0">
                    <a:cs typeface="Times New Roman" panose="02020603050405020304" pitchFamily="18" charset="0"/>
                  </a:rPr>
                  <a:t>Truncated</a:t>
                </a:r>
                <a:r>
                  <a:rPr lang="en-US" sz="2400" dirty="0">
                    <a:cs typeface="Times New Roman" panose="02020603050405020304" pitchFamily="18" charset="0"/>
                  </a:rPr>
                  <a:t>: Data has a “hard limit” at a certain value</a:t>
                </a:r>
              </a:p>
              <a:p>
                <a:pPr lvl="1"/>
                <a:r>
                  <a:rPr lang="en-US" sz="2400" dirty="0">
                    <a:cs typeface="Times New Roman" panose="02020603050405020304" pitchFamily="18" charset="0"/>
                  </a:rPr>
                  <a:t>Can be natural (no negative income) or imposed (top-coded spending)</a:t>
                </a:r>
              </a:p>
              <a:p>
                <a:r>
                  <a:rPr lang="en-US" sz="2400" b="1" dirty="0">
                    <a:solidFill>
                      <a:schemeClr val="accent2">
                        <a:lumMod val="75000"/>
                      </a:schemeClr>
                    </a:solidFill>
                    <a:cs typeface="Times New Roman" panose="02020603050405020304" pitchFamily="18" charset="0"/>
                  </a:rPr>
                  <a:t>Selection</a:t>
                </a:r>
                <a:r>
                  <a:rPr lang="en-US" sz="2400" dirty="0">
                    <a:cs typeface="Times New Roman" panose="02020603050405020304" pitchFamily="18" charset="0"/>
                  </a:rPr>
                  <a:t>: Outcome is observed only if a condition is met</a:t>
                </a:r>
              </a:p>
              <a:p>
                <a:pPr lvl="1"/>
                <a:r>
                  <a:rPr lang="en-US" sz="2400" dirty="0">
                    <a:cs typeface="Times New Roman" panose="02020603050405020304" pitchFamily="18" charset="0"/>
                  </a:rPr>
                  <a:t>Example: diabetes risk observed only if a patient comes in</a:t>
                </a:r>
              </a:p>
              <a:p>
                <a:pPr marL="27432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 </m:t>
                      </m:r>
                      <m:d>
                        <m:dPr>
                          <m:begChr m:val="{"/>
                          <m:endChr m:val=""/>
                          <m:ctrlPr>
                            <a:rPr lang="en-US" sz="2400" b="0" i="1" smtClean="0">
                              <a:latin typeface="Cambria Math" panose="02040503050406030204" pitchFamily="18" charset="0"/>
                              <a:cs typeface="Times New Roman" panose="02020603050405020304" pitchFamily="18" charset="0"/>
                            </a:rPr>
                          </m:ctrlPr>
                        </m:dPr>
                        <m:e>
                          <m:eqArr>
                            <m:eqArrPr>
                              <m:ctrlPr>
                                <a:rPr lang="en-US" sz="2400" b="0" i="1" smtClean="0">
                                  <a:latin typeface="Cambria Math" panose="02040503050406030204" pitchFamily="18" charset="0"/>
                                  <a:cs typeface="Times New Roman" panose="02020603050405020304" pitchFamily="18" charset="0"/>
                                </a:rPr>
                              </m:ctrlPr>
                            </m:eqArr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 </m:t>
                                  </m:r>
                                </m:sub>
                              </m:sSub>
                              <m:r>
                                <a:rPr lang="en-US" sz="2400" b="0" i="1" smtClean="0">
                                  <a:latin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=1</m:t>
                              </m:r>
                            </m:e>
                            <m:e>
                              <m:r>
                                <a:rPr lang="en-US" sz="2400" b="0" i="1" smtClean="0">
                                  <a:latin typeface="Cambria Math" panose="02040503050406030204" pitchFamily="18" charset="0"/>
                                  <a:cs typeface="Times New Roman" panose="02020603050405020304" pitchFamily="18" charset="0"/>
                                </a:rPr>
                                <m:t>0 </m:t>
                              </m:r>
                              <m:r>
                                <a:rPr lang="en-US" sz="2400" b="0" i="1" smtClean="0">
                                  <a:latin typeface="Cambria Math" panose="02040503050406030204" pitchFamily="18" charset="0"/>
                                  <a:cs typeface="Times New Roman" panose="02020603050405020304" pitchFamily="18" charset="0"/>
                                </a:rPr>
                                <m:t>𝑖𝑓</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=0</m:t>
                              </m:r>
                            </m:e>
                          </m:eqArr>
                        </m:e>
                      </m:d>
                    </m:oMath>
                  </m:oMathPara>
                </a14:m>
                <a:endParaRPr lang="en-US" sz="2400" dirty="0">
                  <a:cs typeface="Times New Roman" panose="02020603050405020304" pitchFamily="18" charset="0"/>
                </a:endParaRPr>
              </a:p>
              <a:p>
                <a:pPr marL="274320" lvl="1" indent="0">
                  <a:buNone/>
                </a:pPr>
                <a:r>
                  <a:rPr lang="en-US" sz="2400" dirty="0">
                    <a:cs typeface="Times New Roman" panose="02020603050405020304" pitchFamily="18" charset="0"/>
                  </a:rPr>
                  <a:t>A handy resource: </a:t>
                </a:r>
                <a:r>
                  <a:rPr lang="en-US" sz="2400" dirty="0">
                    <a:cs typeface="Times New Roman" panose="02020603050405020304" pitchFamily="18" charset="0"/>
                    <a:hlinkClick r:id="rId3"/>
                  </a:rPr>
                  <a:t>https://bookdown.org/sarahwerth2024/CategoricalBook/multinomial-logit-regression-r.html#running-a-mlr-in-r</a:t>
                </a:r>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4"/>
                <a:stretch>
                  <a:fillRect l="-454" t="-1305" b="-5457"/>
                </a:stretch>
              </a:blipFill>
            </p:spPr>
            <p:txBody>
              <a:bodyPr/>
              <a:lstStyle/>
              <a:p>
                <a:r>
                  <a:rPr lang="en-CA">
                    <a:noFill/>
                  </a:rPr>
                  <a:t> </a:t>
                </a:r>
              </a:p>
            </p:txBody>
          </p:sp>
        </mc:Fallback>
      </mc:AlternateContent>
    </p:spTree>
    <p:extLst>
      <p:ext uri="{BB962C8B-B14F-4D97-AF65-F5344CB8AC3E}">
        <p14:creationId xmlns:p14="http://schemas.microsoft.com/office/powerpoint/2010/main" val="981944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A Note on Estimation</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96243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Quick Note: MLE</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199" y="1066801"/>
                <a:ext cx="9405791" cy="5141388"/>
              </a:xfrm>
            </p:spPr>
            <p:txBody>
              <a:bodyPr>
                <a:noAutofit/>
              </a:bodyPr>
              <a:lstStyle/>
              <a:p>
                <a:r>
                  <a:rPr lang="en-US" sz="2400" dirty="0">
                    <a:cs typeface="Times New Roman" panose="02020603050405020304" pitchFamily="18" charset="0"/>
                  </a:rPr>
                  <a:t>So far, we have been using the </a:t>
                </a:r>
                <a:r>
                  <a:rPr lang="en-US" sz="2400" b="1" dirty="0">
                    <a:solidFill>
                      <a:schemeClr val="accent3">
                        <a:lumMod val="75000"/>
                      </a:schemeClr>
                    </a:solidFill>
                    <a:cs typeface="Times New Roman" panose="02020603050405020304" pitchFamily="18" charset="0"/>
                  </a:rPr>
                  <a:t>method of moments </a:t>
                </a:r>
                <a:r>
                  <a:rPr lang="en-US" sz="2400" dirty="0">
                    <a:cs typeface="Times New Roman" panose="02020603050405020304" pitchFamily="18" charset="0"/>
                  </a:rPr>
                  <a:t>(like GMM) to (talk about) estimating our regressions</a:t>
                </a:r>
              </a:p>
              <a:p>
                <a:pPr lvl="1"/>
                <a:r>
                  <a:rPr lang="en-US" sz="2400" dirty="0">
                    <a:cs typeface="Times New Roman" panose="02020603050405020304" pitchFamily="18" charset="0"/>
                  </a:rPr>
                  <a:t>We have conditions (e.g.,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that give us formulas for our parameters of interest</a:t>
                </a:r>
              </a:p>
              <a:p>
                <a:r>
                  <a:rPr lang="en-US" sz="2400" dirty="0">
                    <a:cs typeface="Times New Roman" panose="02020603050405020304" pitchFamily="18" charset="0"/>
                  </a:rPr>
                  <a:t>Another estimation technique is called </a:t>
                </a:r>
                <a:r>
                  <a:rPr lang="en-US" sz="2400" b="1" dirty="0">
                    <a:solidFill>
                      <a:schemeClr val="accent2">
                        <a:lumMod val="75000"/>
                      </a:schemeClr>
                    </a:solidFill>
                    <a:cs typeface="Times New Roman" panose="02020603050405020304" pitchFamily="18" charset="0"/>
                  </a:rPr>
                  <a:t>maximum likelihood estimation</a:t>
                </a:r>
              </a:p>
              <a:p>
                <a:pPr lvl="1"/>
                <a:r>
                  <a:rPr lang="en-US" sz="2400" dirty="0">
                    <a:cs typeface="Times New Roman" panose="02020603050405020304" pitchFamily="18" charset="0"/>
                  </a:rPr>
                  <a:t>Main idea: Given a model, you can calculate the probability of a given observation occurring (likelihood)</a:t>
                </a:r>
              </a:p>
              <a:p>
                <a:pPr lvl="1"/>
                <a:r>
                  <a:rPr lang="en-US" sz="2400" dirty="0">
                    <a:cs typeface="Times New Roman" panose="02020603050405020304" pitchFamily="18" charset="0"/>
                  </a:rPr>
                  <a:t>You can pick the model that makes your data </a:t>
                </a:r>
                <a:r>
                  <a:rPr lang="en-US" sz="2400" b="1" i="1" dirty="0">
                    <a:solidFill>
                      <a:schemeClr val="accent2">
                        <a:lumMod val="75000"/>
                      </a:schemeClr>
                    </a:solidFill>
                    <a:cs typeface="Times New Roman" panose="02020603050405020304" pitchFamily="18" charset="0"/>
                  </a:rPr>
                  <a:t>as likely as possible</a:t>
                </a:r>
                <a:r>
                  <a:rPr lang="en-US" sz="2400" dirty="0">
                    <a:cs typeface="Times New Roman" panose="02020603050405020304" pitchFamily="18" charset="0"/>
                  </a:rPr>
                  <a:t>. </a:t>
                </a:r>
              </a:p>
              <a:p>
                <a:r>
                  <a:rPr lang="en-US" sz="2400" dirty="0">
                    <a:cs typeface="Times New Roman" panose="02020603050405020304" pitchFamily="18" charset="0"/>
                  </a:rPr>
                  <a:t>Estimation of MLE requires specifying a </a:t>
                </a:r>
                <a:r>
                  <a:rPr lang="en-US" sz="2400" b="1" dirty="0">
                    <a:cs typeface="Times New Roman" panose="02020603050405020304" pitchFamily="18" charset="0"/>
                  </a:rPr>
                  <a:t>likelihood function </a:t>
                </a:r>
                <a:r>
                  <a:rPr lang="en-US" sz="2400" dirty="0">
                    <a:cs typeface="Times New Roman" panose="02020603050405020304" pitchFamily="18" charset="0"/>
                  </a:rPr>
                  <a:t>based on the DGP you think is involved</a:t>
                </a:r>
              </a:p>
              <a:p>
                <a:pPr lvl="1"/>
                <a:r>
                  <a:rPr lang="en-US" sz="2400" dirty="0">
                    <a:cs typeface="Times New Roman" panose="02020603050405020304" pitchFamily="18" charset="0"/>
                  </a:rPr>
                  <a:t>If events are independent, this is just the product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𝑁</m:t>
                    </m:r>
                  </m:oMath>
                </a14:m>
                <a:r>
                  <a:rPr lang="en-US" sz="2400" dirty="0">
                    <a:cs typeface="Times New Roman" panose="02020603050405020304" pitchFamily="18" charset="0"/>
                  </a:rPr>
                  <a:t> pdfs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199" y="1066801"/>
                <a:ext cx="9405791" cy="5141388"/>
              </a:xfrm>
              <a:blipFill>
                <a:blip r:embed="rId3"/>
                <a:stretch>
                  <a:fillRect l="-454" t="-1305" r="-1102"/>
                </a:stretch>
              </a:blipFill>
            </p:spPr>
            <p:txBody>
              <a:bodyPr/>
              <a:lstStyle/>
              <a:p>
                <a:r>
                  <a:rPr lang="en-US">
                    <a:noFill/>
                  </a:rPr>
                  <a:t> </a:t>
                </a:r>
              </a:p>
            </p:txBody>
          </p:sp>
        </mc:Fallback>
      </mc:AlternateContent>
    </p:spTree>
    <p:extLst>
      <p:ext uri="{BB962C8B-B14F-4D97-AF65-F5344CB8AC3E}">
        <p14:creationId xmlns:p14="http://schemas.microsoft.com/office/powerpoint/2010/main" val="4146435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Method of Moments (Generally)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711AA682-8615-71E4-E042-828940B56DAF}"/>
              </a:ext>
            </a:extLst>
          </p:cNvPr>
          <p:cNvPicPr>
            <a:picLocks noChangeAspect="1"/>
          </p:cNvPicPr>
          <p:nvPr/>
        </p:nvPicPr>
        <p:blipFill>
          <a:blip r:embed="rId3"/>
          <a:stretch>
            <a:fillRect/>
          </a:stretch>
        </p:blipFill>
        <p:spPr>
          <a:xfrm>
            <a:off x="152400" y="223228"/>
            <a:ext cx="10472590" cy="6426143"/>
          </a:xfrm>
          <a:prstGeom prst="rect">
            <a:avLst/>
          </a:prstGeom>
        </p:spPr>
      </p:pic>
    </p:spTree>
    <p:extLst>
      <p:ext uri="{BB962C8B-B14F-4D97-AF65-F5344CB8AC3E}">
        <p14:creationId xmlns:p14="http://schemas.microsoft.com/office/powerpoint/2010/main" val="2662333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Problem Set 1: One Quick Note on Tables </a:t>
            </a:r>
            <a:endParaRPr lang="en-US" dirty="0"/>
          </a:p>
        </p:txBody>
      </p:sp>
      <p:pic>
        <p:nvPicPr>
          <p:cNvPr id="4" name="Picture 3">
            <a:extLst>
              <a:ext uri="{FF2B5EF4-FFF2-40B4-BE49-F238E27FC236}">
                <a16:creationId xmlns:a16="http://schemas.microsoft.com/office/drawing/2014/main" id="{33FFB110-0C43-866D-8AEB-6EFB2B886B84}"/>
              </a:ext>
            </a:extLst>
          </p:cNvPr>
          <p:cNvPicPr>
            <a:picLocks noChangeAspect="1"/>
          </p:cNvPicPr>
          <p:nvPr/>
        </p:nvPicPr>
        <p:blipFill>
          <a:blip r:embed="rId3"/>
          <a:stretch>
            <a:fillRect/>
          </a:stretch>
        </p:blipFill>
        <p:spPr>
          <a:xfrm>
            <a:off x="304800" y="962232"/>
            <a:ext cx="8076877" cy="5734687"/>
          </a:xfrm>
          <a:prstGeom prst="rect">
            <a:avLst/>
          </a:prstGeom>
        </p:spPr>
      </p:pic>
    </p:spTree>
    <p:extLst>
      <p:ext uri="{BB962C8B-B14F-4D97-AF65-F5344CB8AC3E}">
        <p14:creationId xmlns:p14="http://schemas.microsoft.com/office/powerpoint/2010/main" val="4228788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Method of Moments (Generally)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5C32CBE0-FD33-9753-DDEB-94D6643B4F21}"/>
              </a:ext>
            </a:extLst>
          </p:cNvPr>
          <p:cNvPicPr>
            <a:picLocks noChangeAspect="1"/>
          </p:cNvPicPr>
          <p:nvPr/>
        </p:nvPicPr>
        <p:blipFill>
          <a:blip r:embed="rId3"/>
          <a:stretch>
            <a:fillRect/>
          </a:stretch>
        </p:blipFill>
        <p:spPr>
          <a:xfrm>
            <a:off x="37618" y="17362"/>
            <a:ext cx="9639782" cy="6813874"/>
          </a:xfrm>
          <a:prstGeom prst="rect">
            <a:avLst/>
          </a:prstGeom>
        </p:spPr>
      </p:pic>
    </p:spTree>
    <p:extLst>
      <p:ext uri="{BB962C8B-B14F-4D97-AF65-F5344CB8AC3E}">
        <p14:creationId xmlns:p14="http://schemas.microsoft.com/office/powerpoint/2010/main" val="3753552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Method of Moments (Generally)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6DC5AE8E-A65F-5605-D51C-DC5F4DDDB01B}"/>
              </a:ext>
            </a:extLst>
          </p:cNvPr>
          <p:cNvPicPr>
            <a:picLocks noChangeAspect="1"/>
          </p:cNvPicPr>
          <p:nvPr/>
        </p:nvPicPr>
        <p:blipFill>
          <a:blip r:embed="rId3"/>
          <a:stretch>
            <a:fillRect/>
          </a:stretch>
        </p:blipFill>
        <p:spPr>
          <a:xfrm>
            <a:off x="152400" y="228600"/>
            <a:ext cx="10101064" cy="6629400"/>
          </a:xfrm>
          <a:prstGeom prst="rect">
            <a:avLst/>
          </a:prstGeom>
        </p:spPr>
      </p:pic>
    </p:spTree>
    <p:extLst>
      <p:ext uri="{BB962C8B-B14F-4D97-AF65-F5344CB8AC3E}">
        <p14:creationId xmlns:p14="http://schemas.microsoft.com/office/powerpoint/2010/main" val="437371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Method of Moments (Generally)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A2AF3DBF-360B-9FEA-5A7D-CD48520EA4E8}"/>
              </a:ext>
            </a:extLst>
          </p:cNvPr>
          <p:cNvPicPr>
            <a:picLocks noChangeAspect="1"/>
          </p:cNvPicPr>
          <p:nvPr/>
        </p:nvPicPr>
        <p:blipFill>
          <a:blip r:embed="rId3"/>
          <a:stretch>
            <a:fillRect/>
          </a:stretch>
        </p:blipFill>
        <p:spPr>
          <a:xfrm>
            <a:off x="152399" y="15432"/>
            <a:ext cx="10308341" cy="6613967"/>
          </a:xfrm>
          <a:prstGeom prst="rect">
            <a:avLst/>
          </a:prstGeom>
        </p:spPr>
      </p:pic>
    </p:spTree>
    <p:extLst>
      <p:ext uri="{BB962C8B-B14F-4D97-AF65-F5344CB8AC3E}">
        <p14:creationId xmlns:p14="http://schemas.microsoft.com/office/powerpoint/2010/main" val="2312108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Method of Moments (Generally)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8F98407E-EA83-3871-B049-D2CC9CBE08CB}"/>
              </a:ext>
            </a:extLst>
          </p:cNvPr>
          <p:cNvPicPr>
            <a:picLocks noChangeAspect="1"/>
          </p:cNvPicPr>
          <p:nvPr/>
        </p:nvPicPr>
        <p:blipFill>
          <a:blip r:embed="rId3"/>
          <a:stretch>
            <a:fillRect/>
          </a:stretch>
        </p:blipFill>
        <p:spPr>
          <a:xfrm>
            <a:off x="6752" y="14468"/>
            <a:ext cx="9823048" cy="6735288"/>
          </a:xfrm>
          <a:prstGeom prst="rect">
            <a:avLst/>
          </a:prstGeom>
        </p:spPr>
      </p:pic>
    </p:spTree>
    <p:extLst>
      <p:ext uri="{BB962C8B-B14F-4D97-AF65-F5344CB8AC3E}">
        <p14:creationId xmlns:p14="http://schemas.microsoft.com/office/powerpoint/2010/main" val="3584875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Method of Moments (Generally)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6345FEF1-EACC-6E43-10F1-1B626213F6B5}"/>
              </a:ext>
            </a:extLst>
          </p:cNvPr>
          <p:cNvPicPr>
            <a:picLocks noChangeAspect="1"/>
          </p:cNvPicPr>
          <p:nvPr/>
        </p:nvPicPr>
        <p:blipFill>
          <a:blip r:embed="rId3"/>
          <a:stretch>
            <a:fillRect/>
          </a:stretch>
        </p:blipFill>
        <p:spPr>
          <a:xfrm>
            <a:off x="32794" y="152400"/>
            <a:ext cx="10439399" cy="5058070"/>
          </a:xfrm>
          <a:prstGeom prst="rect">
            <a:avLst/>
          </a:prstGeom>
        </p:spPr>
      </p:pic>
    </p:spTree>
    <p:extLst>
      <p:ext uri="{BB962C8B-B14F-4D97-AF65-F5344CB8AC3E}">
        <p14:creationId xmlns:p14="http://schemas.microsoft.com/office/powerpoint/2010/main" val="3746506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Method of Moments (Generally)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86815261-7160-3084-A334-7CA9BEC3C513}"/>
              </a:ext>
            </a:extLst>
          </p:cNvPr>
          <p:cNvPicPr>
            <a:picLocks noChangeAspect="1"/>
          </p:cNvPicPr>
          <p:nvPr/>
        </p:nvPicPr>
        <p:blipFill>
          <a:blip r:embed="rId3"/>
          <a:stretch>
            <a:fillRect/>
          </a:stretch>
        </p:blipFill>
        <p:spPr>
          <a:xfrm>
            <a:off x="30866" y="152400"/>
            <a:ext cx="9574212" cy="6368208"/>
          </a:xfrm>
          <a:prstGeom prst="rect">
            <a:avLst/>
          </a:prstGeom>
        </p:spPr>
      </p:pic>
    </p:spTree>
    <p:extLst>
      <p:ext uri="{BB962C8B-B14F-4D97-AF65-F5344CB8AC3E}">
        <p14:creationId xmlns:p14="http://schemas.microsoft.com/office/powerpoint/2010/main" val="3187550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Method of Moments (Generally)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endParaRPr lang="en-US" sz="2400" dirty="0">
              <a:cs typeface="Times New Roman" panose="02020603050405020304" pitchFamily="18" charset="0"/>
            </a:endParaRPr>
          </a:p>
        </p:txBody>
      </p:sp>
      <p:pic>
        <p:nvPicPr>
          <p:cNvPr id="6" name="Picture 5">
            <a:extLst>
              <a:ext uri="{FF2B5EF4-FFF2-40B4-BE49-F238E27FC236}">
                <a16:creationId xmlns:a16="http://schemas.microsoft.com/office/drawing/2014/main" id="{9372B997-D6A5-9098-B577-E069D7484464}"/>
              </a:ext>
            </a:extLst>
          </p:cNvPr>
          <p:cNvPicPr>
            <a:picLocks noChangeAspect="1"/>
          </p:cNvPicPr>
          <p:nvPr/>
        </p:nvPicPr>
        <p:blipFill>
          <a:blip r:embed="rId3"/>
          <a:stretch>
            <a:fillRect/>
          </a:stretch>
        </p:blipFill>
        <p:spPr>
          <a:xfrm>
            <a:off x="76200" y="-1"/>
            <a:ext cx="10439400" cy="6691923"/>
          </a:xfrm>
          <a:prstGeom prst="rect">
            <a:avLst/>
          </a:prstGeom>
        </p:spPr>
      </p:pic>
    </p:spTree>
    <p:extLst>
      <p:ext uri="{BB962C8B-B14F-4D97-AF65-F5344CB8AC3E}">
        <p14:creationId xmlns:p14="http://schemas.microsoft.com/office/powerpoint/2010/main" val="2145478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Binary Outcome Variables</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53910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does OLS work when </a:t>
                </a:r>
                <a14:m>
                  <m:oMath xmlns:m="http://schemas.openxmlformats.org/officeDocument/2006/math">
                    <m:r>
                      <a:rPr lang="en-US" sz="3600" b="0" i="1" smtClean="0">
                        <a:latin typeface="Cambria Math" panose="02040503050406030204" pitchFamily="18" charset="0"/>
                        <a:cs typeface="Times New Roman" panose="02020603050405020304" pitchFamily="18" charset="0"/>
                      </a:rPr>
                      <m:t>𝑌</m:t>
                    </m:r>
                  </m:oMath>
                </a14:m>
                <a:r>
                  <a:rPr lang="en-US" sz="3600" dirty="0">
                    <a:latin typeface="Times New Roman" panose="02020603050405020304" pitchFamily="18" charset="0"/>
                    <a:cs typeface="Times New Roman" panose="02020603050405020304" pitchFamily="18" charset="0"/>
                  </a:rPr>
                  <a:t> is binary?</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8447"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This is a really common case!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Let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be a binary outcome variable here</a:t>
                </a:r>
              </a:p>
              <a:p>
                <a:r>
                  <a:rPr lang="en-US" sz="2400" dirty="0">
                    <a:cs typeface="Times New Roman" panose="02020603050405020304" pitchFamily="18" charset="0"/>
                  </a:rPr>
                  <a:t>This is a typical OLS regression—same formula, same estimation. </a:t>
                </a:r>
              </a:p>
              <a:p>
                <a:r>
                  <a:rPr lang="en-US" sz="2400" dirty="0">
                    <a:cs typeface="Times New Roman" panose="02020603050405020304" pitchFamily="18" charset="0"/>
                  </a:rPr>
                  <a:t>Only difference: </a:t>
                </a:r>
                <a:r>
                  <a:rPr lang="en-US" sz="2400" b="1" dirty="0">
                    <a:solidFill>
                      <a:schemeClr val="accent2">
                        <a:lumMod val="75000"/>
                      </a:schemeClr>
                    </a:solidFill>
                    <a:cs typeface="Times New Roman" panose="02020603050405020304" pitchFamily="18" charset="0"/>
                  </a:rPr>
                  <a:t>interpretation</a:t>
                </a:r>
                <a:r>
                  <a:rPr lang="en-US" sz="2400" dirty="0">
                    <a:cs typeface="Times New Roman" panose="02020603050405020304" pitchFamily="18" charset="0"/>
                  </a:rPr>
                  <a:t>: how would we interpret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4"/>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346545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How does OLS work when </a:t>
                </a:r>
                <a14:m>
                  <m:oMath xmlns:m="http://schemas.openxmlformats.org/officeDocument/2006/math">
                    <m:r>
                      <a:rPr lang="en-US" sz="3600" b="0" i="1" smtClean="0">
                        <a:latin typeface="Cambria Math" panose="02040503050406030204" pitchFamily="18" charset="0"/>
                        <a:cs typeface="Times New Roman" panose="02020603050405020304" pitchFamily="18" charset="0"/>
                      </a:rPr>
                      <m:t>𝑌</m:t>
                    </m:r>
                  </m:oMath>
                </a14:m>
                <a:r>
                  <a:rPr lang="en-US" sz="3600" dirty="0">
                    <a:latin typeface="Times New Roman" panose="02020603050405020304" pitchFamily="18" charset="0"/>
                    <a:cs typeface="Times New Roman" panose="02020603050405020304" pitchFamily="18" charset="0"/>
                  </a:rPr>
                  <a:t> is binary?</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337392"/>
                <a:ext cx="10439400" cy="624840"/>
              </a:xfrm>
              <a:blipFill>
                <a:blip r:embed="rId3"/>
                <a:stretch>
                  <a:fillRect l="-1751" t="-18447" b="-3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This is a really common case!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r>
                  <a:rPr lang="en-US" sz="2400" dirty="0">
                    <a:cs typeface="Times New Roman" panose="02020603050405020304" pitchFamily="18" charset="0"/>
                  </a:rPr>
                  <a:t>Let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be a binary outcome variable here</a:t>
                </a:r>
              </a:p>
              <a:p>
                <a:r>
                  <a:rPr lang="en-US" sz="2400" dirty="0">
                    <a:cs typeface="Times New Roman" panose="02020603050405020304" pitchFamily="18" charset="0"/>
                  </a:rPr>
                  <a:t>This is a typical OLS regression—same formula, same estimation. </a:t>
                </a:r>
              </a:p>
              <a:p>
                <a:r>
                  <a:rPr lang="en-US" sz="2400" dirty="0">
                    <a:cs typeface="Times New Roman" panose="02020603050405020304" pitchFamily="18" charset="0"/>
                  </a:rPr>
                  <a:t>Only difference: </a:t>
                </a:r>
                <a:r>
                  <a:rPr lang="en-US" sz="2400" b="1" dirty="0">
                    <a:solidFill>
                      <a:schemeClr val="accent2">
                        <a:lumMod val="75000"/>
                      </a:schemeClr>
                    </a:solidFill>
                    <a:cs typeface="Times New Roman" panose="02020603050405020304" pitchFamily="18" charset="0"/>
                  </a:rPr>
                  <a:t>interpretation</a:t>
                </a:r>
                <a:r>
                  <a:rPr lang="en-US" sz="2400" dirty="0">
                    <a:cs typeface="Times New Roman" panose="02020603050405020304" pitchFamily="18" charset="0"/>
                  </a:rPr>
                  <a:t>: how would we interpret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a:t>
                </a:r>
              </a:p>
              <a:p>
                <a:pPr lvl="1"/>
                <a:r>
                  <a:rPr lang="en-US" sz="2400" dirty="0">
                    <a:cs typeface="Times New Roman" panose="02020603050405020304" pitchFamily="18" charset="0"/>
                  </a:rPr>
                  <a:t>Before,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measures change in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oMath>
                </a14:m>
                <a:r>
                  <a:rPr lang="en-US" sz="2400" dirty="0">
                    <a:cs typeface="Times New Roman" panose="02020603050405020304" pitchFamily="18" charset="0"/>
                  </a:rPr>
                  <a:t> when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changes by 1</a:t>
                </a:r>
              </a:p>
              <a:p>
                <a:pPr lvl="1"/>
                <a:r>
                  <a:rPr lang="en-US" sz="2400" dirty="0">
                    <a:cs typeface="Times New Roman" panose="02020603050405020304" pitchFamily="18" charset="0"/>
                  </a:rPr>
                  <a:t>Now,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measures the change in </a:t>
                </a:r>
                <a14:m>
                  <m:oMath xmlns:m="http://schemas.openxmlformats.org/officeDocument/2006/math">
                    <m:r>
                      <m:rPr>
                        <m:sty m:val="p"/>
                      </m:rPr>
                      <a:rPr lang="en-US" sz="2400" b="0" i="0" smtClean="0">
                        <a:latin typeface="Cambria Math" panose="02040503050406030204" pitchFamily="18" charset="0"/>
                        <a:cs typeface="Times New Roman" panose="02020603050405020304" pitchFamily="18" charset="0"/>
                      </a:rPr>
                      <m:t>Pr</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when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changes by 1</a:t>
                </a:r>
              </a:p>
              <a:p>
                <a:pPr lvl="1"/>
                <a:r>
                  <a:rPr lang="en-US" sz="2400" dirty="0">
                    <a:cs typeface="Times New Roman" panose="02020603050405020304" pitchFamily="18" charset="0"/>
                  </a:rPr>
                  <a:t>Measured in </a:t>
                </a:r>
                <a:r>
                  <a:rPr lang="en-US" sz="2400" b="1" dirty="0">
                    <a:cs typeface="Times New Roman" panose="02020603050405020304" pitchFamily="18" charset="0"/>
                  </a:rPr>
                  <a:t>percentage points</a:t>
                </a:r>
                <a:r>
                  <a:rPr lang="en-US" sz="2400" dirty="0">
                    <a:cs typeface="Times New Roman" panose="02020603050405020304" pitchFamily="18" charset="0"/>
                  </a:rPr>
                  <a:t>, not </a:t>
                </a:r>
                <a:r>
                  <a:rPr lang="en-US" sz="2400" b="1" dirty="0">
                    <a:cs typeface="Times New Roman" panose="02020603050405020304" pitchFamily="18" charset="0"/>
                  </a:rPr>
                  <a:t>percent</a:t>
                </a:r>
                <a:endParaRPr lang="en-US" sz="2400" dirty="0">
                  <a:cs typeface="Times New Roman" panose="02020603050405020304" pitchFamily="18" charset="0"/>
                </a:endParaRP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4"/>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4729F17E-6CED-F798-54A5-63FBD44D61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25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Problem Set 1: One Quick Note on Tables </a:t>
            </a:r>
            <a:endParaRPr lang="en-US" dirty="0"/>
          </a:p>
        </p:txBody>
      </p:sp>
      <p:pic>
        <p:nvPicPr>
          <p:cNvPr id="4" name="Picture 3">
            <a:extLst>
              <a:ext uri="{FF2B5EF4-FFF2-40B4-BE49-F238E27FC236}">
                <a16:creationId xmlns:a16="http://schemas.microsoft.com/office/drawing/2014/main" id="{33FFB110-0C43-866D-8AEB-6EFB2B886B84}"/>
              </a:ext>
            </a:extLst>
          </p:cNvPr>
          <p:cNvPicPr>
            <a:picLocks noChangeAspect="1"/>
          </p:cNvPicPr>
          <p:nvPr/>
        </p:nvPicPr>
        <p:blipFill>
          <a:blip r:embed="rId3"/>
          <a:stretch>
            <a:fillRect/>
          </a:stretch>
        </p:blipFill>
        <p:spPr>
          <a:xfrm>
            <a:off x="304800" y="962232"/>
            <a:ext cx="8076877" cy="5734687"/>
          </a:xfrm>
          <a:prstGeom prst="rect">
            <a:avLst/>
          </a:prstGeom>
        </p:spPr>
      </p:pic>
      <p:sp>
        <p:nvSpPr>
          <p:cNvPr id="6" name="Oval 5">
            <a:extLst>
              <a:ext uri="{FF2B5EF4-FFF2-40B4-BE49-F238E27FC236}">
                <a16:creationId xmlns:a16="http://schemas.microsoft.com/office/drawing/2014/main" id="{9C10F614-0035-2A03-9CC6-A918135FA058}"/>
              </a:ext>
            </a:extLst>
          </p:cNvPr>
          <p:cNvSpPr/>
          <p:nvPr/>
        </p:nvSpPr>
        <p:spPr>
          <a:xfrm>
            <a:off x="609600" y="6248400"/>
            <a:ext cx="7467600" cy="448519"/>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44EC679-4214-A1F9-4AC3-E0577AB82D08}"/>
              </a:ext>
            </a:extLst>
          </p:cNvPr>
          <p:cNvCxnSpPr>
            <a:stCxn id="6" idx="6"/>
          </p:cNvCxnSpPr>
          <p:nvPr/>
        </p:nvCxnSpPr>
        <p:spPr>
          <a:xfrm>
            <a:off x="8077200" y="6472660"/>
            <a:ext cx="762000" cy="4340"/>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9E30179-DCD6-FC4C-07F6-D0E86F2B54EE}"/>
              </a:ext>
            </a:extLst>
          </p:cNvPr>
          <p:cNvSpPr txBox="1"/>
          <p:nvPr/>
        </p:nvSpPr>
        <p:spPr>
          <a:xfrm>
            <a:off x="8856562" y="6212711"/>
            <a:ext cx="3139001" cy="430887"/>
          </a:xfrm>
          <a:prstGeom prst="rect">
            <a:avLst/>
          </a:prstGeom>
          <a:solidFill>
            <a:schemeClr val="accent3">
              <a:lumMod val="60000"/>
              <a:lumOff val="40000"/>
            </a:schemeClr>
          </a:solidFill>
          <a:ln>
            <a:solidFill>
              <a:schemeClr val="accent3">
                <a:lumMod val="75000"/>
              </a:schemeClr>
            </a:solidFill>
          </a:ln>
        </p:spPr>
        <p:txBody>
          <a:bodyPr wrap="none" rtlCol="0">
            <a:spAutoFit/>
          </a:bodyPr>
          <a:lstStyle/>
          <a:p>
            <a:r>
              <a:rPr lang="en-US" sz="2200" dirty="0">
                <a:latin typeface="Times New Roman" panose="02020603050405020304" pitchFamily="18" charset="0"/>
                <a:cs typeface="Times New Roman" panose="02020603050405020304" pitchFamily="18" charset="0"/>
              </a:rPr>
              <a:t>Useful and/or punchy title</a:t>
            </a:r>
          </a:p>
        </p:txBody>
      </p:sp>
    </p:spTree>
    <p:extLst>
      <p:ext uri="{BB962C8B-B14F-4D97-AF65-F5344CB8AC3E}">
        <p14:creationId xmlns:p14="http://schemas.microsoft.com/office/powerpoint/2010/main" val="3439587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Advantages and disadvantages of LPM</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0"/>
                <a:ext cx="9984829" cy="5141388"/>
              </a:xfrm>
            </p:spPr>
            <p:txBody>
              <a:bodyPr>
                <a:normAutofit/>
              </a:bodyPr>
              <a:lstStyle/>
              <a:p>
                <a:r>
                  <a:rPr lang="en-US" sz="2400" dirty="0">
                    <a:cs typeface="Times New Roman" panose="02020603050405020304" pitchFamily="18" charset="0"/>
                  </a:rPr>
                  <a:t>Being able to interpret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as a </a:t>
                </a:r>
                <a:r>
                  <a:rPr lang="en-US" sz="2400" b="1" dirty="0">
                    <a:solidFill>
                      <a:schemeClr val="accent2">
                        <a:lumMod val="75000"/>
                      </a:schemeClr>
                    </a:solidFill>
                    <a:cs typeface="Times New Roman" panose="02020603050405020304" pitchFamily="18" charset="0"/>
                  </a:rPr>
                  <a:t>marginal effect </a:t>
                </a:r>
                <a:r>
                  <a:rPr lang="en-US" sz="2400" dirty="0">
                    <a:cs typeface="Times New Roman" panose="02020603050405020304" pitchFamily="18" charset="0"/>
                  </a:rPr>
                  <a:t>here is very useful!</a:t>
                </a:r>
              </a:p>
              <a:p>
                <a:r>
                  <a:rPr lang="en-US" sz="2400" dirty="0">
                    <a:cs typeface="Times New Roman" panose="02020603050405020304" pitchFamily="18" charset="0"/>
                  </a:rPr>
                  <a:t>But LPM has some other major drawbacks: </a:t>
                </a:r>
              </a:p>
              <a:p>
                <a:pPr lvl="1"/>
                <a:r>
                  <a:rPr lang="en-US" sz="2400" dirty="0">
                    <a:cs typeface="Times New Roman" panose="02020603050405020304" pitchFamily="18" charset="0"/>
                  </a:rPr>
                  <a:t> Predictions are generally </a:t>
                </a:r>
                <a:r>
                  <a:rPr lang="en-US" sz="2400" i="1" dirty="0">
                    <a:cs typeface="Times New Roman" panose="02020603050405020304" pitchFamily="18" charset="0"/>
                  </a:rPr>
                  <a:t>way </a:t>
                </a:r>
                <a:r>
                  <a:rPr lang="en-US" sz="2400" dirty="0">
                    <a:cs typeface="Times New Roman" panose="02020603050405020304" pitchFamily="18" charset="0"/>
                  </a:rPr>
                  <a:t>off (in fact, how do you do predictions?)</a:t>
                </a:r>
              </a:p>
              <a:p>
                <a:pPr lvl="1"/>
                <a:r>
                  <a:rPr lang="en-US" sz="2400" dirty="0">
                    <a:cs typeface="Times New Roman" panose="02020603050405020304" pitchFamily="18" charset="0"/>
                  </a:rPr>
                  <a:t> What’s more, predictions can be outside of the actual </a:t>
                </a:r>
                <a:r>
                  <a:rPr lang="en-US" sz="2400" b="1" dirty="0">
                    <a:cs typeface="Times New Roman" panose="02020603050405020304" pitchFamily="18" charset="0"/>
                  </a:rPr>
                  <a:t>unit interval</a:t>
                </a:r>
              </a:p>
              <a:p>
                <a:pPr lvl="1"/>
                <a:r>
                  <a:rPr lang="en-US" sz="2400" dirty="0">
                    <a:cs typeface="Times New Roman" panose="02020603050405020304" pitchFamily="18" charset="0"/>
                  </a:rPr>
                  <a:t> A disguised disadvantage: we assume that the marginal effect here is </a:t>
                </a:r>
                <a:r>
                  <a:rPr lang="en-US" sz="2400" u="sng" dirty="0">
                    <a:cs typeface="Times New Roman" panose="02020603050405020304" pitchFamily="18" charset="0"/>
                  </a:rPr>
                  <a:t>constant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0"/>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2519103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Advantages and disadvantages of LPM</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0"/>
                <a:ext cx="9984829" cy="5141388"/>
              </a:xfrm>
            </p:spPr>
            <p:txBody>
              <a:bodyPr>
                <a:normAutofit/>
              </a:bodyPr>
              <a:lstStyle/>
              <a:p>
                <a:r>
                  <a:rPr lang="en-US" sz="2400" dirty="0">
                    <a:cs typeface="Times New Roman" panose="02020603050405020304" pitchFamily="18" charset="0"/>
                  </a:rPr>
                  <a:t>Being able to interpret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as a </a:t>
                </a:r>
                <a:r>
                  <a:rPr lang="en-US" sz="2400" b="1" dirty="0">
                    <a:solidFill>
                      <a:schemeClr val="accent2">
                        <a:lumMod val="75000"/>
                      </a:schemeClr>
                    </a:solidFill>
                    <a:cs typeface="Times New Roman" panose="02020603050405020304" pitchFamily="18" charset="0"/>
                  </a:rPr>
                  <a:t>marginal effect </a:t>
                </a:r>
                <a:r>
                  <a:rPr lang="en-US" sz="2400" dirty="0">
                    <a:cs typeface="Times New Roman" panose="02020603050405020304" pitchFamily="18" charset="0"/>
                  </a:rPr>
                  <a:t>here is very useful!</a:t>
                </a:r>
              </a:p>
              <a:p>
                <a:r>
                  <a:rPr lang="en-US" sz="2400" dirty="0">
                    <a:cs typeface="Times New Roman" panose="02020603050405020304" pitchFamily="18" charset="0"/>
                  </a:rPr>
                  <a:t>But LPM has some other major drawbacks: </a:t>
                </a:r>
              </a:p>
              <a:p>
                <a:pPr lvl="1"/>
                <a:r>
                  <a:rPr lang="en-US" sz="2400" dirty="0">
                    <a:cs typeface="Times New Roman" panose="02020603050405020304" pitchFamily="18" charset="0"/>
                  </a:rPr>
                  <a:t> Predictions are generally </a:t>
                </a:r>
                <a:r>
                  <a:rPr lang="en-US" sz="2400" i="1" dirty="0">
                    <a:cs typeface="Times New Roman" panose="02020603050405020304" pitchFamily="18" charset="0"/>
                  </a:rPr>
                  <a:t>way </a:t>
                </a:r>
                <a:r>
                  <a:rPr lang="en-US" sz="2400" dirty="0">
                    <a:cs typeface="Times New Roman" panose="02020603050405020304" pitchFamily="18" charset="0"/>
                  </a:rPr>
                  <a:t>off (in fact, how do you do predictions?)</a:t>
                </a:r>
              </a:p>
              <a:p>
                <a:pPr lvl="1"/>
                <a:r>
                  <a:rPr lang="en-US" sz="2400" dirty="0">
                    <a:cs typeface="Times New Roman" panose="02020603050405020304" pitchFamily="18" charset="0"/>
                  </a:rPr>
                  <a:t> What’s more, predictions can be outside of the actual </a:t>
                </a:r>
                <a:r>
                  <a:rPr lang="en-US" sz="2400" b="1" dirty="0">
                    <a:cs typeface="Times New Roman" panose="02020603050405020304" pitchFamily="18" charset="0"/>
                  </a:rPr>
                  <a:t>unit interval</a:t>
                </a:r>
              </a:p>
              <a:p>
                <a:pPr lvl="1"/>
                <a:r>
                  <a:rPr lang="en-US" sz="2400" dirty="0">
                    <a:cs typeface="Times New Roman" panose="02020603050405020304" pitchFamily="18" charset="0"/>
                  </a:rPr>
                  <a:t> A disguised disadvantage: we assume that the marginal effect here is </a:t>
                </a:r>
                <a:r>
                  <a:rPr lang="en-US" sz="2400" u="sng" dirty="0">
                    <a:cs typeface="Times New Roman" panose="02020603050405020304" pitchFamily="18" charset="0"/>
                  </a:rPr>
                  <a:t>constant</a:t>
                </a:r>
              </a:p>
              <a:p>
                <a:r>
                  <a:rPr lang="en-US" sz="2400" dirty="0">
                    <a:cs typeface="Times New Roman" panose="02020603050405020304" pitchFamily="18" charset="0"/>
                  </a:rPr>
                  <a:t>What we really want is a model that </a:t>
                </a:r>
                <a:r>
                  <a:rPr lang="en-US" sz="2400" b="1" dirty="0">
                    <a:cs typeface="Times New Roman" panose="02020603050405020304" pitchFamily="18" charset="0"/>
                  </a:rPr>
                  <a:t>acknowledges </a:t>
                </a:r>
                <a:r>
                  <a:rPr lang="en-US" sz="2400" dirty="0">
                    <a:cs typeface="Times New Roman" panose="02020603050405020304" pitchFamily="18" charset="0"/>
                  </a:rPr>
                  <a:t>that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𝑌</m:t>
                    </m:r>
                    <m:r>
                      <a:rPr lang="en-US" sz="2400" b="0" i="1" smtClean="0">
                        <a:latin typeface="Cambria Math" panose="02040503050406030204" pitchFamily="18" charset="0"/>
                        <a:cs typeface="Times New Roman" panose="02020603050405020304" pitchFamily="18" charset="0"/>
                      </a:rPr>
                      <m:t>∈{0,1}</m:t>
                    </m:r>
                  </m:oMath>
                </a14:m>
                <a:r>
                  <a:rPr lang="en-US" sz="2400" dirty="0">
                    <a:cs typeface="Times New Roman" panose="02020603050405020304" pitchFamily="18" charset="0"/>
                  </a:rPr>
                  <a:t>. </a:t>
                </a:r>
              </a:p>
              <a:p>
                <a:r>
                  <a:rPr lang="en-US" sz="2400" dirty="0">
                    <a:cs typeface="Times New Roman" panose="02020603050405020304" pitchFamily="18" charset="0"/>
                  </a:rPr>
                  <a:t>OLS doesn’t do that!</a:t>
                </a:r>
              </a:p>
              <a:p>
                <a:r>
                  <a:rPr lang="en-US" sz="2400" dirty="0">
                    <a:cs typeface="Times New Roman" panose="02020603050405020304" pitchFamily="18" charset="0"/>
                  </a:rPr>
                  <a:t>A side note: </a:t>
                </a:r>
                <a:r>
                  <a:rPr lang="en-US" sz="2400" b="1" dirty="0">
                    <a:cs typeface="Times New Roman" panose="02020603050405020304" pitchFamily="18" charset="0"/>
                  </a:rPr>
                  <a:t>heteroskedasticity is </a:t>
                </a:r>
                <a:r>
                  <a:rPr lang="en-US" sz="2400" b="1" i="1" dirty="0">
                    <a:cs typeface="Times New Roman" panose="02020603050405020304" pitchFamily="18" charset="0"/>
                  </a:rPr>
                  <a:t>built in </a:t>
                </a:r>
                <a:r>
                  <a:rPr lang="en-US" sz="2400" b="1" dirty="0">
                    <a:cs typeface="Times New Roman" panose="02020603050405020304" pitchFamily="18" charset="0"/>
                  </a:rPr>
                  <a:t>with an LPM. </a:t>
                </a:r>
                <a:r>
                  <a:rPr lang="en-US" sz="2400" dirty="0">
                    <a:cs typeface="Times New Roman" panose="02020603050405020304" pitchFamily="18" charset="0"/>
                  </a:rPr>
                  <a:t>(Why?)</a:t>
                </a:r>
              </a:p>
              <a:p>
                <a:pPr lvl="1"/>
                <a:r>
                  <a:rPr lang="en-US" sz="2400" dirty="0">
                    <a:cs typeface="Times New Roman" panose="02020603050405020304" pitchFamily="18" charset="0"/>
                  </a:rPr>
                  <a:t>If you use an LPM, you </a:t>
                </a:r>
                <a:r>
                  <a:rPr lang="en-US" sz="2400" u="sng" dirty="0">
                    <a:cs typeface="Times New Roman" panose="02020603050405020304" pitchFamily="18" charset="0"/>
                  </a:rPr>
                  <a:t>have to </a:t>
                </a:r>
                <a:r>
                  <a:rPr lang="en-US" sz="2400" dirty="0">
                    <a:cs typeface="Times New Roman" panose="02020603050405020304" pitchFamily="18" charset="0"/>
                  </a:rPr>
                  <a:t>use robust standard errors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0"/>
                <a:ext cx="9984829" cy="5141388"/>
              </a:xfrm>
              <a:blipFill>
                <a:blip r:embed="rId3"/>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459510D8-8B9D-93E2-2694-109AC8412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582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does an LPM even predict?</a:t>
            </a: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5" name="Picture 4">
            <a:extLst>
              <a:ext uri="{FF2B5EF4-FFF2-40B4-BE49-F238E27FC236}">
                <a16:creationId xmlns:a16="http://schemas.microsoft.com/office/drawing/2014/main" id="{E6AA3B4D-6FE0-330B-A38D-E604B97B2203}"/>
              </a:ext>
            </a:extLst>
          </p:cNvPr>
          <p:cNvPicPr>
            <a:picLocks noChangeAspect="1"/>
          </p:cNvPicPr>
          <p:nvPr/>
        </p:nvPicPr>
        <p:blipFill>
          <a:blip r:embed="rId3"/>
          <a:stretch>
            <a:fillRect/>
          </a:stretch>
        </p:blipFill>
        <p:spPr>
          <a:xfrm>
            <a:off x="2034540" y="1098631"/>
            <a:ext cx="7589520" cy="5598013"/>
          </a:xfrm>
          <a:prstGeom prst="rect">
            <a:avLst/>
          </a:prstGeom>
        </p:spPr>
      </p:pic>
    </p:spTree>
    <p:extLst>
      <p:ext uri="{BB962C8B-B14F-4D97-AF65-F5344CB8AC3E}">
        <p14:creationId xmlns:p14="http://schemas.microsoft.com/office/powerpoint/2010/main" val="3952436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What does an LPM even predict?</a:t>
            </a:r>
          </a:p>
        </p:txBody>
      </p:sp>
      <p:sp>
        <p:nvSpPr>
          <p:cNvPr id="3" name="Content Placeholder 2"/>
          <p:cNvSpPr>
            <a:spLocks noGrp="1"/>
          </p:cNvSpPr>
          <p:nvPr>
            <p:ph idx="1"/>
          </p:nvPr>
        </p:nvSpPr>
        <p:spPr>
          <a:xfrm>
            <a:off x="914400" y="1066801"/>
            <a:ext cx="9984829" cy="5141388"/>
          </a:xfrm>
        </p:spPr>
        <p:txBody>
          <a:bodyPr>
            <a:normAutofit/>
          </a:bodyPr>
          <a:lstStyle/>
          <a:p>
            <a:endParaRPr lang="en-US" sz="2400" dirty="0">
              <a:cs typeface="Times New Roman" panose="02020603050405020304" pitchFamily="18" charset="0"/>
            </a:endParaRPr>
          </a:p>
        </p:txBody>
      </p:sp>
      <p:pic>
        <p:nvPicPr>
          <p:cNvPr id="7" name="Picture 6">
            <a:extLst>
              <a:ext uri="{FF2B5EF4-FFF2-40B4-BE49-F238E27FC236}">
                <a16:creationId xmlns:a16="http://schemas.microsoft.com/office/drawing/2014/main" id="{5C30B6BD-3AAC-1744-B9F6-05C4C85190E6}"/>
              </a:ext>
            </a:extLst>
          </p:cNvPr>
          <p:cNvPicPr>
            <a:picLocks noChangeAspect="1"/>
          </p:cNvPicPr>
          <p:nvPr/>
        </p:nvPicPr>
        <p:blipFill>
          <a:blip r:embed="rId3"/>
          <a:stretch>
            <a:fillRect/>
          </a:stretch>
        </p:blipFill>
        <p:spPr>
          <a:xfrm>
            <a:off x="2034540" y="1066801"/>
            <a:ext cx="7589520" cy="5391743"/>
          </a:xfrm>
          <a:prstGeom prst="rect">
            <a:avLst/>
          </a:prstGeom>
        </p:spPr>
      </p:pic>
    </p:spTree>
    <p:extLst>
      <p:ext uri="{BB962C8B-B14F-4D97-AF65-F5344CB8AC3E}">
        <p14:creationId xmlns:p14="http://schemas.microsoft.com/office/powerpoint/2010/main" val="2277832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Estimating Probabilities: Linear Probability Models</a:t>
            </a:r>
          </a:p>
        </p:txBody>
      </p:sp>
      <p:pic>
        <p:nvPicPr>
          <p:cNvPr id="5" name="Content Placeholder 4">
            <a:extLst>
              <a:ext uri="{FF2B5EF4-FFF2-40B4-BE49-F238E27FC236}">
                <a16:creationId xmlns:a16="http://schemas.microsoft.com/office/drawing/2014/main" id="{180BC8A5-5C96-718F-57D2-B77896F883CB}"/>
              </a:ext>
            </a:extLst>
          </p:cNvPr>
          <p:cNvPicPr>
            <a:picLocks noGrp="1" noChangeAspect="1"/>
          </p:cNvPicPr>
          <p:nvPr>
            <p:ph idx="1"/>
          </p:nvPr>
        </p:nvPicPr>
        <p:blipFill>
          <a:blip r:embed="rId3"/>
          <a:stretch>
            <a:fillRect/>
          </a:stretch>
        </p:blipFill>
        <p:spPr>
          <a:xfrm>
            <a:off x="199731" y="1371600"/>
            <a:ext cx="10747021" cy="4267200"/>
          </a:xfrm>
        </p:spPr>
      </p:pic>
    </p:spTree>
    <p:extLst>
      <p:ext uri="{BB962C8B-B14F-4D97-AF65-F5344CB8AC3E}">
        <p14:creationId xmlns:p14="http://schemas.microsoft.com/office/powerpoint/2010/main" val="761996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Estimating Probabilities: Linear Probability Models</a:t>
            </a:r>
          </a:p>
        </p:txBody>
      </p:sp>
      <p:pic>
        <p:nvPicPr>
          <p:cNvPr id="5" name="Content Placeholder 4">
            <a:extLst>
              <a:ext uri="{FF2B5EF4-FFF2-40B4-BE49-F238E27FC236}">
                <a16:creationId xmlns:a16="http://schemas.microsoft.com/office/drawing/2014/main" id="{180BC8A5-5C96-718F-57D2-B77896F883CB}"/>
              </a:ext>
            </a:extLst>
          </p:cNvPr>
          <p:cNvPicPr>
            <a:picLocks noGrp="1" noChangeAspect="1"/>
          </p:cNvPicPr>
          <p:nvPr>
            <p:ph idx="1"/>
          </p:nvPr>
        </p:nvPicPr>
        <p:blipFill>
          <a:blip r:embed="rId3"/>
          <a:stretch>
            <a:fillRect/>
          </a:stretch>
        </p:blipFill>
        <p:spPr>
          <a:xfrm>
            <a:off x="199731" y="1371600"/>
            <a:ext cx="10747021" cy="4267200"/>
          </a:xfrm>
        </p:spPr>
      </p:pic>
      <p:pic>
        <p:nvPicPr>
          <p:cNvPr id="4" name="Picture 3">
            <a:extLst>
              <a:ext uri="{FF2B5EF4-FFF2-40B4-BE49-F238E27FC236}">
                <a16:creationId xmlns:a16="http://schemas.microsoft.com/office/drawing/2014/main" id="{B4770FD9-848C-7252-BE1C-4E88CF5E068B}"/>
              </a:ext>
            </a:extLst>
          </p:cNvPr>
          <p:cNvPicPr>
            <a:picLocks noChangeAspect="1"/>
          </p:cNvPicPr>
          <p:nvPr/>
        </p:nvPicPr>
        <p:blipFill>
          <a:blip r:embed="rId4"/>
          <a:stretch>
            <a:fillRect/>
          </a:stretch>
        </p:blipFill>
        <p:spPr>
          <a:xfrm>
            <a:off x="322144" y="1447800"/>
            <a:ext cx="10726856" cy="4267200"/>
          </a:xfrm>
          <a:prstGeom prst="rect">
            <a:avLst/>
          </a:prstGeom>
        </p:spPr>
      </p:pic>
    </p:spTree>
    <p:extLst>
      <p:ext uri="{BB962C8B-B14F-4D97-AF65-F5344CB8AC3E}">
        <p14:creationId xmlns:p14="http://schemas.microsoft.com/office/powerpoint/2010/main" val="140850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Estimating Probabilities: Odds</a:t>
            </a:r>
          </a:p>
        </p:txBody>
      </p:sp>
      <p:pic>
        <p:nvPicPr>
          <p:cNvPr id="6" name="Picture 5">
            <a:extLst>
              <a:ext uri="{FF2B5EF4-FFF2-40B4-BE49-F238E27FC236}">
                <a16:creationId xmlns:a16="http://schemas.microsoft.com/office/drawing/2014/main" id="{21E7C558-BF76-3B25-160A-34080317BC74}"/>
              </a:ext>
            </a:extLst>
          </p:cNvPr>
          <p:cNvPicPr>
            <a:picLocks noChangeAspect="1"/>
          </p:cNvPicPr>
          <p:nvPr/>
        </p:nvPicPr>
        <p:blipFill>
          <a:blip r:embed="rId3"/>
          <a:stretch>
            <a:fillRect/>
          </a:stretch>
        </p:blipFill>
        <p:spPr>
          <a:xfrm>
            <a:off x="685800" y="1202170"/>
            <a:ext cx="10223630" cy="4208029"/>
          </a:xfrm>
          <a:prstGeom prst="rect">
            <a:avLst/>
          </a:prstGeom>
        </p:spPr>
      </p:pic>
    </p:spTree>
    <p:extLst>
      <p:ext uri="{BB962C8B-B14F-4D97-AF65-F5344CB8AC3E}">
        <p14:creationId xmlns:p14="http://schemas.microsoft.com/office/powerpoint/2010/main" val="2479680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Estimating Probabilities: Log(Odds)</a:t>
            </a:r>
          </a:p>
        </p:txBody>
      </p:sp>
      <p:pic>
        <p:nvPicPr>
          <p:cNvPr id="4" name="Picture 3">
            <a:extLst>
              <a:ext uri="{FF2B5EF4-FFF2-40B4-BE49-F238E27FC236}">
                <a16:creationId xmlns:a16="http://schemas.microsoft.com/office/drawing/2014/main" id="{846C7293-360E-3624-0789-B5A891DD32A2}"/>
              </a:ext>
            </a:extLst>
          </p:cNvPr>
          <p:cNvPicPr>
            <a:picLocks noChangeAspect="1"/>
          </p:cNvPicPr>
          <p:nvPr/>
        </p:nvPicPr>
        <p:blipFill>
          <a:blip r:embed="rId3"/>
          <a:stretch>
            <a:fillRect/>
          </a:stretch>
        </p:blipFill>
        <p:spPr>
          <a:xfrm>
            <a:off x="692347" y="1295400"/>
            <a:ext cx="10228344" cy="4038600"/>
          </a:xfrm>
          <a:prstGeom prst="rect">
            <a:avLst/>
          </a:prstGeom>
        </p:spPr>
      </p:pic>
    </p:spTree>
    <p:extLst>
      <p:ext uri="{BB962C8B-B14F-4D97-AF65-F5344CB8AC3E}">
        <p14:creationId xmlns:p14="http://schemas.microsoft.com/office/powerpoint/2010/main" val="413823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Alternatives: Nonlinear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OLS can’t take into account the shape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but we can generalize from: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To: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𝐷</m:t>
                          </m:r>
                        </m:e>
                        <m:e>
                          <m:r>
                            <a:rPr lang="en-US" sz="2400" b="0" i="1" smtClean="0">
                              <a:latin typeface="Cambria Math" panose="02040503050406030204" pitchFamily="18" charset="0"/>
                              <a:cs typeface="Times New Roman" panose="02020603050405020304" pitchFamily="18" charset="0"/>
                            </a:rPr>
                            <m:t>𝑋</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𝐹</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2432205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Alternatives: Nonlinear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OLS can’t take into account the shape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but we can generalize from: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To: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𝐷</m:t>
                          </m:r>
                        </m:e>
                        <m:e>
                          <m:r>
                            <a:rPr lang="en-US" sz="2400" b="0" i="1" smtClean="0">
                              <a:latin typeface="Cambria Math" panose="02040503050406030204" pitchFamily="18" charset="0"/>
                              <a:cs typeface="Times New Roman" panose="02020603050405020304" pitchFamily="18" charset="0"/>
                            </a:rPr>
                            <m:t>𝑋</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𝐹</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US">
                    <a:noFill/>
                  </a:rPr>
                  <a:t> </a:t>
                </a:r>
              </a:p>
            </p:txBody>
          </p:sp>
        </mc:Fallback>
      </mc:AlternateContent>
      <p:sp>
        <p:nvSpPr>
          <p:cNvPr id="4" name="Right Brace 3">
            <a:extLst>
              <a:ext uri="{FF2B5EF4-FFF2-40B4-BE49-F238E27FC236}">
                <a16:creationId xmlns:a16="http://schemas.microsoft.com/office/drawing/2014/main" id="{FDEE5680-F793-B1DA-EEF6-7CE7096CB210}"/>
              </a:ext>
            </a:extLst>
          </p:cNvPr>
          <p:cNvSpPr/>
          <p:nvPr/>
        </p:nvSpPr>
        <p:spPr>
          <a:xfrm rot="5400000">
            <a:off x="6591300" y="2532444"/>
            <a:ext cx="304800" cy="990600"/>
          </a:xfrm>
          <a:prstGeom prst="rightBrace">
            <a:avLst/>
          </a:prstGeom>
          <a:noFill/>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270F4F4-2332-5C23-F166-91C98618F264}"/>
              </a:ext>
            </a:extLst>
          </p:cNvPr>
          <p:cNvSpPr txBox="1"/>
          <p:nvPr/>
        </p:nvSpPr>
        <p:spPr>
          <a:xfrm>
            <a:off x="5829300" y="3276600"/>
            <a:ext cx="2705100" cy="369332"/>
          </a:xfrm>
          <a:prstGeom prst="rect">
            <a:avLst/>
          </a:prstGeom>
          <a:noFill/>
        </p:spPr>
        <p:txBody>
          <a:bodyPr wrap="square" rtlCol="0">
            <a:spAutoFit/>
          </a:bodyPr>
          <a:lstStyle/>
          <a:p>
            <a:r>
              <a:rPr lang="en-US" i="1" dirty="0">
                <a:solidFill>
                  <a:srgbClr val="00B050"/>
                </a:solidFill>
              </a:rPr>
              <a:t>Index function</a:t>
            </a:r>
          </a:p>
        </p:txBody>
      </p:sp>
      <p:sp>
        <p:nvSpPr>
          <p:cNvPr id="6" name="Right Brace 5">
            <a:extLst>
              <a:ext uri="{FF2B5EF4-FFF2-40B4-BE49-F238E27FC236}">
                <a16:creationId xmlns:a16="http://schemas.microsoft.com/office/drawing/2014/main" id="{C2A88EFE-D6C0-0B35-C371-E3FAC1DDF1A5}"/>
              </a:ext>
            </a:extLst>
          </p:cNvPr>
          <p:cNvSpPr/>
          <p:nvPr/>
        </p:nvSpPr>
        <p:spPr>
          <a:xfrm rot="5400000">
            <a:off x="6473624" y="2926299"/>
            <a:ext cx="266700" cy="1752600"/>
          </a:xfrm>
          <a:prstGeom prst="rightBrac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3DA50D0B-9E57-5F7B-1538-07B3502740E7}"/>
              </a:ext>
            </a:extLst>
          </p:cNvPr>
          <p:cNvSpPr txBox="1"/>
          <p:nvPr/>
        </p:nvSpPr>
        <p:spPr>
          <a:xfrm>
            <a:off x="5943600" y="3897868"/>
            <a:ext cx="2705100" cy="369332"/>
          </a:xfrm>
          <a:prstGeom prst="rect">
            <a:avLst/>
          </a:prstGeom>
          <a:noFill/>
        </p:spPr>
        <p:txBody>
          <a:bodyPr wrap="square" rtlCol="0">
            <a:spAutoFit/>
          </a:bodyPr>
          <a:lstStyle/>
          <a:p>
            <a:r>
              <a:rPr lang="en-US" i="1" dirty="0">
                <a:solidFill>
                  <a:schemeClr val="accent2">
                    <a:lumMod val="50000"/>
                  </a:schemeClr>
                </a:solidFill>
              </a:rPr>
              <a:t>Link function</a:t>
            </a:r>
          </a:p>
        </p:txBody>
      </p:sp>
    </p:spTree>
    <p:extLst>
      <p:ext uri="{BB962C8B-B14F-4D97-AF65-F5344CB8AC3E}">
        <p14:creationId xmlns:p14="http://schemas.microsoft.com/office/powerpoint/2010/main" val="745034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Problem Set 1: One Quick Note on Tables </a:t>
            </a:r>
            <a:endParaRPr lang="en-US" dirty="0"/>
          </a:p>
        </p:txBody>
      </p:sp>
      <p:pic>
        <p:nvPicPr>
          <p:cNvPr id="4" name="Picture 3">
            <a:extLst>
              <a:ext uri="{FF2B5EF4-FFF2-40B4-BE49-F238E27FC236}">
                <a16:creationId xmlns:a16="http://schemas.microsoft.com/office/drawing/2014/main" id="{33FFB110-0C43-866D-8AEB-6EFB2B886B84}"/>
              </a:ext>
            </a:extLst>
          </p:cNvPr>
          <p:cNvPicPr>
            <a:picLocks noChangeAspect="1"/>
          </p:cNvPicPr>
          <p:nvPr/>
        </p:nvPicPr>
        <p:blipFill>
          <a:blip r:embed="rId3"/>
          <a:stretch>
            <a:fillRect/>
          </a:stretch>
        </p:blipFill>
        <p:spPr>
          <a:xfrm>
            <a:off x="304800" y="962232"/>
            <a:ext cx="8076877" cy="5734687"/>
          </a:xfrm>
          <a:prstGeom prst="rect">
            <a:avLst/>
          </a:prstGeom>
        </p:spPr>
      </p:pic>
      <p:sp>
        <p:nvSpPr>
          <p:cNvPr id="6" name="Oval 5">
            <a:extLst>
              <a:ext uri="{FF2B5EF4-FFF2-40B4-BE49-F238E27FC236}">
                <a16:creationId xmlns:a16="http://schemas.microsoft.com/office/drawing/2014/main" id="{9C10F614-0035-2A03-9CC6-A918135FA058}"/>
              </a:ext>
            </a:extLst>
          </p:cNvPr>
          <p:cNvSpPr/>
          <p:nvPr/>
        </p:nvSpPr>
        <p:spPr>
          <a:xfrm>
            <a:off x="1523677" y="971878"/>
            <a:ext cx="7467600" cy="448519"/>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44EC679-4214-A1F9-4AC3-E0577AB82D08}"/>
              </a:ext>
            </a:extLst>
          </p:cNvPr>
          <p:cNvCxnSpPr>
            <a:stCxn id="6" idx="6"/>
          </p:cNvCxnSpPr>
          <p:nvPr/>
        </p:nvCxnSpPr>
        <p:spPr>
          <a:xfrm>
            <a:off x="8991277" y="1196138"/>
            <a:ext cx="762000" cy="4340"/>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9E30179-DCD6-FC4C-07F6-D0E86F2B54EE}"/>
              </a:ext>
            </a:extLst>
          </p:cNvPr>
          <p:cNvSpPr txBox="1"/>
          <p:nvPr/>
        </p:nvSpPr>
        <p:spPr>
          <a:xfrm>
            <a:off x="9796646" y="962232"/>
            <a:ext cx="2119491" cy="430887"/>
          </a:xfrm>
          <a:prstGeom prst="rect">
            <a:avLst/>
          </a:prstGeom>
          <a:solidFill>
            <a:schemeClr val="accent3">
              <a:lumMod val="60000"/>
              <a:lumOff val="40000"/>
            </a:schemeClr>
          </a:solidFill>
          <a:ln>
            <a:solidFill>
              <a:schemeClr val="accent3">
                <a:lumMod val="75000"/>
              </a:schemeClr>
            </a:solidFill>
          </a:ln>
        </p:spPr>
        <p:txBody>
          <a:bodyPr wrap="none" rtlCol="0">
            <a:spAutoFit/>
          </a:bodyPr>
          <a:lstStyle/>
          <a:p>
            <a:r>
              <a:rPr lang="en-US" sz="2200" dirty="0">
                <a:latin typeface="Times New Roman" panose="02020603050405020304" pitchFamily="18" charset="0"/>
                <a:cs typeface="Times New Roman" panose="02020603050405020304" pitchFamily="18" charset="0"/>
              </a:rPr>
              <a:t>Helpful headings</a:t>
            </a:r>
          </a:p>
        </p:txBody>
      </p:sp>
    </p:spTree>
    <p:extLst>
      <p:ext uri="{BB962C8B-B14F-4D97-AF65-F5344CB8AC3E}">
        <p14:creationId xmlns:p14="http://schemas.microsoft.com/office/powerpoint/2010/main" val="1676211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Alternatives: Nonlinear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OLS can’t take into account the shape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but we can generalize from: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To: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𝐷</m:t>
                          </m:r>
                        </m:e>
                        <m:e>
                          <m:r>
                            <a:rPr lang="en-US" sz="2400" b="0" i="1" smtClean="0">
                              <a:latin typeface="Cambria Math" panose="02040503050406030204" pitchFamily="18" charset="0"/>
                              <a:cs typeface="Times New Roman" panose="02020603050405020304" pitchFamily="18" charset="0"/>
                            </a:rPr>
                            <m:t>𝑋</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𝐹</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These </a:t>
                </a:r>
                <a:r>
                  <a:rPr lang="en-US" sz="2400" b="1" dirty="0">
                    <a:solidFill>
                      <a:schemeClr val="accent3">
                        <a:lumMod val="75000"/>
                      </a:schemeClr>
                    </a:solidFill>
                    <a:cs typeface="Times New Roman" panose="02020603050405020304" pitchFamily="18" charset="0"/>
                  </a:rPr>
                  <a:t>generalized linear models </a:t>
                </a:r>
                <a:r>
                  <a:rPr lang="en-US" sz="2400" dirty="0">
                    <a:cs typeface="Times New Roman" panose="02020603050405020304" pitchFamily="18" charset="0"/>
                  </a:rPr>
                  <a:t>capture some of our intuition about limited dependent variables</a:t>
                </a:r>
              </a:p>
              <a:p>
                <a:r>
                  <a:rPr lang="en-US" sz="2400" dirty="0">
                    <a:cs typeface="Times New Roman" panose="02020603050405020304" pitchFamily="18" charset="0"/>
                  </a:rPr>
                  <a:t>For example, suppose </a:t>
                </a:r>
                <a14:m>
                  <m:oMath xmlns:m="http://schemas.openxmlformats.org/officeDocument/2006/math">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𝐷</m:t>
                        </m:r>
                      </m:e>
                      <m:sup>
                        <m:r>
                          <a:rPr lang="en-US" sz="2400" b="0" i="1" smtClean="0">
                            <a:latin typeface="Cambria Math" panose="02040503050406030204" pitchFamily="18" charset="0"/>
                            <a:cs typeface="Times New Roman" panose="02020603050405020304" pitchFamily="18" charset="0"/>
                          </a:rPr>
                          <m:t>∗</m:t>
                        </m:r>
                      </m:sup>
                    </m:sSup>
                    <m:r>
                      <a:rPr lang="en-US" sz="2400" b="0" i="0"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but we only observe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if </a:t>
                </a:r>
                <a14:m>
                  <m:oMath xmlns:m="http://schemas.openxmlformats.org/officeDocument/2006/math">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𝐷</m:t>
                        </m:r>
                      </m:e>
                      <m:sup>
                        <m:r>
                          <a:rPr lang="en-US" sz="2400" b="0" i="1" smtClean="0">
                            <a:latin typeface="Cambria Math" panose="02040503050406030204" pitchFamily="18" charset="0"/>
                            <a:cs typeface="Times New Roman" panose="02020603050405020304" pitchFamily="18" charset="0"/>
                          </a:rPr>
                          <m:t>∗</m:t>
                        </m:r>
                      </m:sup>
                    </m:sSup>
                    <m:r>
                      <a:rPr lang="en-US" sz="2400" b="0" i="1" smtClean="0">
                        <a:latin typeface="Cambria Math" panose="02040503050406030204" pitchFamily="18" charset="0"/>
                        <a:cs typeface="Times New Roman" panose="02020603050405020304" pitchFamily="18" charset="0"/>
                      </a:rPr>
                      <m:t>&gt;</m:t>
                    </m:r>
                    <m:r>
                      <a:rPr lang="en-US" sz="2400" b="0" i="1" smtClean="0">
                        <a:latin typeface="Cambria Math" panose="02040503050406030204" pitchFamily="18" charset="0"/>
                        <a:cs typeface="Times New Roman" panose="02020603050405020304" pitchFamily="18" charset="0"/>
                      </a:rPr>
                      <m:t>𝑐</m:t>
                    </m:r>
                  </m:oMath>
                </a14:m>
                <a:endParaRPr lang="en-US" sz="2400" dirty="0">
                  <a:cs typeface="Times New Roman" panose="02020603050405020304" pitchFamily="18" charset="0"/>
                </a:endParaRPr>
              </a:p>
              <a:p>
                <a:pPr lvl="1"/>
                <a:r>
                  <a:rPr lang="en-US" sz="2400" dirty="0">
                    <a:cs typeface="Times New Roman" panose="02020603050405020304" pitchFamily="18" charset="0"/>
                  </a:rPr>
                  <a:t>This is called a </a:t>
                </a:r>
                <a:r>
                  <a:rPr lang="en-US" sz="2400" b="1" dirty="0">
                    <a:cs typeface="Times New Roman" panose="02020603050405020304" pitchFamily="18" charset="0"/>
                  </a:rPr>
                  <a:t>latent variable interpretation</a:t>
                </a:r>
              </a:p>
              <a:p>
                <a:pPr lvl="1"/>
                <a:r>
                  <a:rPr lang="en-US" sz="2400" dirty="0">
                    <a:cs typeface="Times New Roman" panose="02020603050405020304" pitchFamily="18" charset="0"/>
                  </a:rPr>
                  <a:t>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𝐷</m:t>
                        </m:r>
                      </m:e>
                      <m:e>
                        <m:r>
                          <a:rPr lang="en-US" sz="2400" b="0" i="1" smtClean="0">
                            <a:latin typeface="Cambria Math" panose="02040503050406030204" pitchFamily="18" charset="0"/>
                            <a:cs typeface="Times New Roman" panose="02020603050405020304" pitchFamily="18" charset="0"/>
                          </a:rPr>
                          <m:t>𝑋</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𝐹</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𝐷</m:t>
                        </m:r>
                      </m:e>
                      <m:sup>
                        <m:r>
                          <a:rPr lang="en-US" sz="2400" b="0" i="1" smtClean="0">
                            <a:latin typeface="Cambria Math" panose="02040503050406030204" pitchFamily="18" charset="0"/>
                            <a:cs typeface="Times New Roman" panose="02020603050405020304" pitchFamily="18" charset="0"/>
                          </a:rPr>
                          <m:t>∗</m:t>
                        </m:r>
                      </m:sup>
                    </m:sSup>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(what would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𝐹</m:t>
                    </m:r>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be</m:t>
                    </m:r>
                    <m:r>
                      <a:rPr lang="en-US" sz="2400" b="0" i="0"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r="-549"/>
                </a:stretch>
              </a:blipFill>
            </p:spPr>
            <p:txBody>
              <a:bodyPr/>
              <a:lstStyle/>
              <a:p>
                <a:r>
                  <a:rPr lang="en-US">
                    <a:noFill/>
                  </a:rPr>
                  <a:t> </a:t>
                </a:r>
              </a:p>
            </p:txBody>
          </p:sp>
        </mc:Fallback>
      </mc:AlternateContent>
    </p:spTree>
    <p:extLst>
      <p:ext uri="{BB962C8B-B14F-4D97-AF65-F5344CB8AC3E}">
        <p14:creationId xmlns:p14="http://schemas.microsoft.com/office/powerpoint/2010/main" val="1365956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Alternatives: Nonlinear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OLS can’t take into account the shape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but we can generalize from: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To: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𝐷</m:t>
                          </m:r>
                        </m:e>
                        <m:e>
                          <m:r>
                            <a:rPr lang="en-US" sz="2400" b="0" i="1" smtClean="0">
                              <a:latin typeface="Cambria Math" panose="02040503050406030204" pitchFamily="18" charset="0"/>
                              <a:cs typeface="Times New Roman" panose="02020603050405020304" pitchFamily="18" charset="0"/>
                            </a:rPr>
                            <m:t>𝑋</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𝐹</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These </a:t>
                </a:r>
                <a:r>
                  <a:rPr lang="en-US" sz="2400" b="1" dirty="0">
                    <a:solidFill>
                      <a:schemeClr val="accent3">
                        <a:lumMod val="75000"/>
                      </a:schemeClr>
                    </a:solidFill>
                    <a:cs typeface="Times New Roman" panose="02020603050405020304" pitchFamily="18" charset="0"/>
                  </a:rPr>
                  <a:t>generalized linear models </a:t>
                </a:r>
                <a:r>
                  <a:rPr lang="en-US" sz="2400" dirty="0">
                    <a:cs typeface="Times New Roman" panose="02020603050405020304" pitchFamily="18" charset="0"/>
                  </a:rPr>
                  <a:t>capture some of our intuition about limited dependent variables</a:t>
                </a:r>
              </a:p>
              <a:p>
                <a:r>
                  <a:rPr lang="en-US" sz="2400" dirty="0">
                    <a:cs typeface="Times New Roman" panose="02020603050405020304" pitchFamily="18" charset="0"/>
                  </a:rPr>
                  <a:t>For example, suppose </a:t>
                </a:r>
                <a14:m>
                  <m:oMath xmlns:m="http://schemas.openxmlformats.org/officeDocument/2006/math">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𝐷</m:t>
                        </m:r>
                      </m:e>
                      <m:sup>
                        <m:r>
                          <a:rPr lang="en-US" sz="2400" b="0" i="1" smtClean="0">
                            <a:latin typeface="Cambria Math" panose="02040503050406030204" pitchFamily="18" charset="0"/>
                            <a:cs typeface="Times New Roman" panose="02020603050405020304" pitchFamily="18" charset="0"/>
                          </a:rPr>
                          <m:t>∗</m:t>
                        </m:r>
                      </m:sup>
                    </m:sSup>
                    <m:r>
                      <a:rPr lang="en-US" sz="2400" b="0" i="0"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but we only observe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r>
                      <a:rPr lang="en-US" sz="2400" b="0" i="1" smtClean="0">
                        <a:latin typeface="Cambria Math" panose="02040503050406030204" pitchFamily="18" charset="0"/>
                        <a:cs typeface="Times New Roman" panose="02020603050405020304" pitchFamily="18" charset="0"/>
                      </a:rPr>
                      <m:t>=1</m:t>
                    </m:r>
                  </m:oMath>
                </a14:m>
                <a:r>
                  <a:rPr lang="en-US" sz="2400" dirty="0">
                    <a:cs typeface="Times New Roman" panose="02020603050405020304" pitchFamily="18" charset="0"/>
                  </a:rPr>
                  <a:t> if </a:t>
                </a:r>
                <a14:m>
                  <m:oMath xmlns:m="http://schemas.openxmlformats.org/officeDocument/2006/math">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𝐷</m:t>
                        </m:r>
                      </m:e>
                      <m:sup>
                        <m:r>
                          <a:rPr lang="en-US" sz="2400" b="0" i="1" smtClean="0">
                            <a:latin typeface="Cambria Math" panose="02040503050406030204" pitchFamily="18" charset="0"/>
                            <a:cs typeface="Times New Roman" panose="02020603050405020304" pitchFamily="18" charset="0"/>
                          </a:rPr>
                          <m:t>∗</m:t>
                        </m:r>
                      </m:sup>
                    </m:sSup>
                    <m:r>
                      <a:rPr lang="en-US" sz="2400" b="0" i="1" smtClean="0">
                        <a:latin typeface="Cambria Math" panose="02040503050406030204" pitchFamily="18" charset="0"/>
                        <a:cs typeface="Times New Roman" panose="02020603050405020304" pitchFamily="18" charset="0"/>
                      </a:rPr>
                      <m:t>&gt;</m:t>
                    </m:r>
                    <m:r>
                      <a:rPr lang="en-US" sz="2400" b="0" i="1" smtClean="0">
                        <a:latin typeface="Cambria Math" panose="02040503050406030204" pitchFamily="18" charset="0"/>
                        <a:cs typeface="Times New Roman" panose="02020603050405020304" pitchFamily="18" charset="0"/>
                      </a:rPr>
                      <m:t>𝑐</m:t>
                    </m:r>
                  </m:oMath>
                </a14:m>
                <a:endParaRPr lang="en-US" sz="2400" dirty="0">
                  <a:cs typeface="Times New Roman" panose="02020603050405020304" pitchFamily="18" charset="0"/>
                </a:endParaRPr>
              </a:p>
              <a:p>
                <a:pPr lvl="1"/>
                <a:r>
                  <a:rPr lang="en-US" sz="2400" dirty="0">
                    <a:cs typeface="Times New Roman" panose="02020603050405020304" pitchFamily="18" charset="0"/>
                  </a:rPr>
                  <a:t>This is called a </a:t>
                </a:r>
                <a:r>
                  <a:rPr lang="en-US" sz="2400" b="1" dirty="0">
                    <a:cs typeface="Times New Roman" panose="02020603050405020304" pitchFamily="18" charset="0"/>
                  </a:rPr>
                  <a:t>latent variable interpretation</a:t>
                </a:r>
              </a:p>
              <a:p>
                <a:pPr lvl="1"/>
                <a:r>
                  <a:rPr lang="en-US" sz="2400" dirty="0">
                    <a:cs typeface="Times New Roman" panose="02020603050405020304" pitchFamily="18" charset="0"/>
                  </a:rPr>
                  <a:t>Then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𝐷</m:t>
                        </m:r>
                      </m:e>
                      <m:e>
                        <m:r>
                          <a:rPr lang="en-US" sz="2400" b="0" i="1" smtClean="0">
                            <a:latin typeface="Cambria Math" panose="02040503050406030204" pitchFamily="18" charset="0"/>
                            <a:cs typeface="Times New Roman" panose="02020603050405020304" pitchFamily="18" charset="0"/>
                          </a:rPr>
                          <m:t>𝑋</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𝐹</m:t>
                    </m:r>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𝐷</m:t>
                        </m:r>
                      </m:e>
                      <m:sup>
                        <m:r>
                          <a:rPr lang="en-US" sz="2400" b="0" i="1" smtClean="0">
                            <a:latin typeface="Cambria Math" panose="02040503050406030204" pitchFamily="18" charset="0"/>
                            <a:cs typeface="Times New Roman" panose="02020603050405020304" pitchFamily="18" charset="0"/>
                          </a:rPr>
                          <m:t>∗</m:t>
                        </m:r>
                      </m:sup>
                    </m:sSup>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(what would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𝐹</m:t>
                    </m:r>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be</m:t>
                    </m:r>
                    <m:r>
                      <a:rPr lang="en-US" sz="2400" b="0" i="0"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a:t>
                </a:r>
              </a:p>
              <a:p>
                <a:r>
                  <a:rPr lang="en-US" sz="2400" dirty="0">
                    <a:cs typeface="Times New Roman" panose="02020603050405020304" pitchFamily="18" charset="0"/>
                  </a:rPr>
                  <a:t>This GLM interpretation will help us deal with essentially </a:t>
                </a:r>
                <a:r>
                  <a:rPr lang="en-US" sz="2400" b="1" dirty="0">
                    <a:cs typeface="Times New Roman" panose="02020603050405020304" pitchFamily="18" charset="0"/>
                  </a:rPr>
                  <a:t>all </a:t>
                </a:r>
                <a:r>
                  <a:rPr lang="en-US" sz="2400" dirty="0">
                    <a:cs typeface="Times New Roman" panose="02020603050405020304" pitchFamily="18" charset="0"/>
                  </a:rPr>
                  <a:t>LDV problems!</a:t>
                </a:r>
              </a:p>
              <a:p>
                <a:pPr lvl="1"/>
                <a:r>
                  <a:rPr lang="en-US" sz="2400" dirty="0">
                    <a:cs typeface="Times New Roman" panose="02020603050405020304" pitchFamily="18" charset="0"/>
                  </a:rPr>
                  <a:t>It’s just a matter of selecting the appropriate</a:t>
                </a:r>
                <a:r>
                  <a:rPr lang="en-US" sz="2400" dirty="0">
                    <a:solidFill>
                      <a:schemeClr val="accent3">
                        <a:lumMod val="75000"/>
                      </a:schemeClr>
                    </a:solidFill>
                    <a:cs typeface="Times New Roman" panose="02020603050405020304" pitchFamily="18" charset="0"/>
                  </a:rPr>
                  <a:t> </a:t>
                </a:r>
                <a:r>
                  <a:rPr lang="en-US" sz="2400" b="1" dirty="0">
                    <a:solidFill>
                      <a:schemeClr val="accent3">
                        <a:lumMod val="75000"/>
                      </a:schemeClr>
                    </a:solidFill>
                    <a:cs typeface="Times New Roman" panose="02020603050405020304" pitchFamily="18" charset="0"/>
                  </a:rPr>
                  <a:t>link function</a:t>
                </a:r>
                <a:endParaRPr lang="en-US" sz="2400" dirty="0">
                  <a:solidFill>
                    <a:schemeClr val="accent3">
                      <a:lumMod val="75000"/>
                    </a:schemeClr>
                  </a:solidFill>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r="-549"/>
                </a:stretch>
              </a:blipFill>
            </p:spPr>
            <p:txBody>
              <a:bodyPr/>
              <a:lstStyle/>
              <a:p>
                <a:r>
                  <a:rPr lang="en-US">
                    <a:noFill/>
                  </a:rPr>
                  <a:t> </a:t>
                </a:r>
              </a:p>
            </p:txBody>
          </p:sp>
        </mc:Fallback>
      </mc:AlternateContent>
    </p:spTree>
    <p:extLst>
      <p:ext uri="{BB962C8B-B14F-4D97-AF65-F5344CB8AC3E}">
        <p14:creationId xmlns:p14="http://schemas.microsoft.com/office/powerpoint/2010/main" val="779800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Binary Link Functions: Logit and </a:t>
            </a:r>
            <a:r>
              <a:rPr lang="en-US" sz="3600" dirty="0" err="1">
                <a:latin typeface="Times New Roman" panose="02020603050405020304" pitchFamily="18" charset="0"/>
                <a:cs typeface="Times New Roman" panose="02020603050405020304" pitchFamily="18" charset="0"/>
              </a:rPr>
              <a:t>Probit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is binary, there are two popular link functions that capture the “smoothing” of predicted probabilities close to a range: </a:t>
                </a:r>
                <a:r>
                  <a:rPr lang="en-US" sz="2400" b="1" dirty="0">
                    <a:cs typeface="Times New Roman" panose="02020603050405020304" pitchFamily="18" charset="0"/>
                  </a:rPr>
                  <a:t>logit</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5154364-54DB-54A8-7094-B2CDE7307304}"/>
              </a:ext>
            </a:extLst>
          </p:cNvPr>
          <p:cNvPicPr>
            <a:picLocks noChangeAspect="1"/>
          </p:cNvPicPr>
          <p:nvPr/>
        </p:nvPicPr>
        <p:blipFill>
          <a:blip r:embed="rId4"/>
          <a:stretch>
            <a:fillRect/>
          </a:stretch>
        </p:blipFill>
        <p:spPr>
          <a:xfrm>
            <a:off x="1524000" y="1898488"/>
            <a:ext cx="8229600" cy="4594148"/>
          </a:xfrm>
          <a:prstGeom prst="rect">
            <a:avLst/>
          </a:prstGeom>
        </p:spPr>
      </p:pic>
    </p:spTree>
    <p:extLst>
      <p:ext uri="{BB962C8B-B14F-4D97-AF65-F5344CB8AC3E}">
        <p14:creationId xmlns:p14="http://schemas.microsoft.com/office/powerpoint/2010/main" val="384174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Binary Link Functions: Logit and </a:t>
            </a:r>
            <a:r>
              <a:rPr lang="en-US" sz="3600" dirty="0" err="1">
                <a:latin typeface="Times New Roman" panose="02020603050405020304" pitchFamily="18" charset="0"/>
                <a:cs typeface="Times New Roman" panose="02020603050405020304" pitchFamily="18" charset="0"/>
              </a:rPr>
              <a:t>Probit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is binary, there are two popular link functions that capture the “smoothing” of predicted probabilities close to a range: </a:t>
                </a:r>
                <a:r>
                  <a:rPr lang="en-US" sz="2400" b="1" dirty="0" err="1">
                    <a:cs typeface="Times New Roman" panose="02020603050405020304" pitchFamily="18" charset="0"/>
                  </a:rPr>
                  <a:t>probit</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504D56D-9C8D-459A-45DE-FB104C5F794F}"/>
              </a:ext>
            </a:extLst>
          </p:cNvPr>
          <p:cNvPicPr>
            <a:picLocks noChangeAspect="1"/>
          </p:cNvPicPr>
          <p:nvPr/>
        </p:nvPicPr>
        <p:blipFill>
          <a:blip r:embed="rId4"/>
          <a:stretch>
            <a:fillRect/>
          </a:stretch>
        </p:blipFill>
        <p:spPr>
          <a:xfrm>
            <a:off x="1905000" y="1848519"/>
            <a:ext cx="7589520" cy="4780881"/>
          </a:xfrm>
          <a:prstGeom prst="rect">
            <a:avLst/>
          </a:prstGeom>
        </p:spPr>
      </p:pic>
    </p:spTree>
    <p:extLst>
      <p:ext uri="{BB962C8B-B14F-4D97-AF65-F5344CB8AC3E}">
        <p14:creationId xmlns:p14="http://schemas.microsoft.com/office/powerpoint/2010/main" val="262094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Binary Link Functions: Logit and </a:t>
            </a:r>
            <a:r>
              <a:rPr lang="en-US" sz="3600" dirty="0" err="1">
                <a:latin typeface="Times New Roman" panose="02020603050405020304" pitchFamily="18" charset="0"/>
                <a:cs typeface="Times New Roman" panose="02020603050405020304" pitchFamily="18" charset="0"/>
              </a:rPr>
              <a:t>Probit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is binary, there are two popular link functions that capture the “smoothing” of predicted probabilities close to a range</a:t>
                </a:r>
              </a:p>
              <a:p>
                <a:r>
                  <a:rPr lang="en-US" sz="2400" dirty="0">
                    <a:cs typeface="Times New Roman" panose="02020603050405020304" pitchFamily="18" charset="0"/>
                  </a:rPr>
                  <a:t>Logit and </a:t>
                </a:r>
                <a:r>
                  <a:rPr lang="en-US" sz="2400" dirty="0" err="1">
                    <a:cs typeface="Times New Roman" panose="02020603050405020304" pitchFamily="18" charset="0"/>
                  </a:rPr>
                  <a:t>probit</a:t>
                </a:r>
                <a:r>
                  <a:rPr lang="en-US" sz="2400" dirty="0">
                    <a:cs typeface="Times New Roman" panose="02020603050405020304" pitchFamily="18" charset="0"/>
                  </a:rPr>
                  <a:t> both exploit the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𝑆</m:t>
                    </m:r>
                  </m:oMath>
                </a14:m>
                <a:r>
                  <a:rPr lang="en-US" sz="2400" dirty="0">
                    <a:cs typeface="Times New Roman" panose="02020603050405020304" pitchFamily="18" charset="0"/>
                  </a:rPr>
                  <a:t> shape here: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𝐿𝑜𝑔𝑖𝑠𝑡𝑖𝑐</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𝑖𝑛𝑑𝑒𝑥</m:t>
                          </m:r>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𝑖𝑛𝑑𝑒𝑥</m:t>
                              </m:r>
                            </m:sup>
                          </m:sSup>
                        </m:num>
                        <m:den>
                          <m:r>
                            <a:rPr lang="en-US" sz="2400" b="0" i="1" smtClean="0">
                              <a:latin typeface="Cambria Math" panose="02040503050406030204" pitchFamily="18" charset="0"/>
                              <a:cs typeface="Times New Roman" panose="02020603050405020304" pitchFamily="18" charset="0"/>
                            </a:rPr>
                            <m:t>1+</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𝑒</m:t>
                              </m:r>
                            </m:e>
                            <m:sup>
                              <m:r>
                                <a:rPr lang="en-US" sz="2400" b="0" i="1" smtClean="0">
                                  <a:latin typeface="Cambria Math" panose="02040503050406030204" pitchFamily="18" charset="0"/>
                                  <a:cs typeface="Times New Roman" panose="02020603050405020304" pitchFamily="18" charset="0"/>
                                </a:rPr>
                                <m:t>𝑖𝑛𝑑𝑒𝑥</m:t>
                              </m:r>
                            </m:sup>
                          </m:sSup>
                        </m:den>
                      </m:f>
                    </m:oMath>
                  </m:oMathPara>
                </a14:m>
                <a:endParaRPr lang="en-US" sz="2400" b="0" dirty="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𝑃𝑟𝑜𝑏𝑖𝑡</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𝑖𝑛𝑑𝑒𝑥</m:t>
                          </m:r>
                        </m:e>
                      </m:d>
                      <m:r>
                        <a:rPr lang="en-US" sz="2400" b="0" i="1"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Φ</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𝑖𝑛𝑑𝑒𝑥</m:t>
                      </m:r>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r>
                  <a:rPr lang="en-US" sz="2400" dirty="0">
                    <a:cs typeface="Times New Roman" panose="02020603050405020304" pitchFamily="18" charset="0"/>
                  </a:rPr>
                  <a:t>In general, these return similar answers. Logit has gotten more popular in machine learning than </a:t>
                </a:r>
                <a:r>
                  <a:rPr lang="en-US" sz="2400" dirty="0" err="1">
                    <a:cs typeface="Times New Roman" panose="02020603050405020304" pitchFamily="18" charset="0"/>
                  </a:rPr>
                  <a:t>probit</a:t>
                </a:r>
                <a:r>
                  <a:rPr lang="en-US" sz="2400" dirty="0">
                    <a:cs typeface="Times New Roman" panose="02020603050405020304" pitchFamily="18" charset="0"/>
                  </a:rPr>
                  <a:t> (easier to compute), so we tend to focus on that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3166137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LPM vs. Logit vs. </a:t>
            </a:r>
            <a:r>
              <a:rPr lang="en-US" sz="3600" dirty="0" err="1">
                <a:latin typeface="Times New Roman" panose="02020603050405020304" pitchFamily="18" charset="0"/>
                <a:cs typeface="Times New Roman" panose="02020603050405020304" pitchFamily="18" charset="0"/>
              </a:rPr>
              <a:t>Probit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Logit and </a:t>
                </a:r>
                <a:r>
                  <a:rPr lang="en-US" sz="2400" dirty="0" err="1">
                    <a:cs typeface="Times New Roman" panose="02020603050405020304" pitchFamily="18" charset="0"/>
                  </a:rPr>
                  <a:t>probit</a:t>
                </a:r>
                <a:r>
                  <a:rPr lang="en-US" sz="2400" dirty="0">
                    <a:cs typeface="Times New Roman" panose="02020603050405020304" pitchFamily="18" charset="0"/>
                  </a:rPr>
                  <a:t> both have the advantages that: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limLow>
                            <m:limLowPr>
                              <m:ctrlPr>
                                <a:rPr lang="en-US" sz="2400" b="0" i="1" smtClean="0">
                                  <a:latin typeface="Cambria Math" panose="02040503050406030204" pitchFamily="18" charset="0"/>
                                  <a:cs typeface="Times New Roman" panose="02020603050405020304" pitchFamily="18" charset="0"/>
                                </a:rPr>
                              </m:ctrlPr>
                            </m:limLowPr>
                            <m:e>
                              <m:r>
                                <m:rPr>
                                  <m:sty m:val="p"/>
                                </m:rPr>
                                <a:rPr lang="en-US" sz="2400" b="0" i="0" smtClean="0">
                                  <a:latin typeface="Cambria Math" panose="02040503050406030204" pitchFamily="18" charset="0"/>
                                  <a:cs typeface="Times New Roman" panose="02020603050405020304" pitchFamily="18" charset="0"/>
                                </a:rPr>
                                <m:t>lim</m:t>
                              </m:r>
                            </m:e>
                            <m:lim>
                              <m:r>
                                <a:rPr lang="en-US" sz="2400" b="0" i="1" smtClean="0">
                                  <a:latin typeface="Cambria Math" panose="02040503050406030204" pitchFamily="18" charset="0"/>
                                  <a:cs typeface="Times New Roman" panose="02020603050405020304" pitchFamily="18" charset="0"/>
                                </a:rPr>
                                <m:t>𝑛</m:t>
                              </m:r>
                              <m:r>
                                <a:rPr lang="en-US" sz="2400" b="0" i="1" smtClean="0">
                                  <a:latin typeface="Cambria Math" panose="02040503050406030204" pitchFamily="18" charset="0"/>
                                  <a:cs typeface="Times New Roman" panose="02020603050405020304" pitchFamily="18" charset="0"/>
                                </a:rPr>
                                <m:t>→∞</m:t>
                              </m:r>
                            </m:lim>
                          </m:limLow>
                        </m:fName>
                        <m:e>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𝑙𝑜𝑔𝑖𝑠𝑡𝑖𝑐</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𝑖𝑛𝑑𝑒𝑥</m:t>
                                  </m:r>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num>
                                <m:den>
                                  <m:r>
                                    <a:rPr lang="en-US" sz="2400" b="0" i="1" smtClean="0">
                                      <a:latin typeface="Cambria Math" panose="02040503050406030204" pitchFamily="18" charset="0"/>
                                      <a:cs typeface="Times New Roman" panose="02020603050405020304" pitchFamily="18" charset="0"/>
                                    </a:rPr>
                                    <m:t>1+∞</m:t>
                                  </m:r>
                                </m:den>
                              </m:f>
                              <m:r>
                                <a:rPr lang="en-US" sz="2400" b="0" i="1" smtClean="0">
                                  <a:latin typeface="Cambria Math" panose="02040503050406030204" pitchFamily="18" charset="0"/>
                                  <a:cs typeface="Times New Roman" panose="02020603050405020304" pitchFamily="18" charset="0"/>
                                </a:rPr>
                                <m:t>=1</m:t>
                              </m:r>
                            </m:e>
                            <m:sup/>
                          </m:sSup>
                        </m:e>
                      </m:func>
                    </m:oMath>
                  </m:oMathPara>
                </a14:m>
                <a:endParaRPr lang="en-US" sz="2400" dirty="0">
                  <a:cs typeface="Times New Roman" panose="02020603050405020304" pitchFamily="18" charset="0"/>
                </a:endParaRPr>
              </a:p>
              <a:p>
                <a:pPr marL="0" indent="0">
                  <a:buNone/>
                </a:pPr>
                <a:r>
                  <a:rPr lang="en-US" sz="2400" dirty="0">
                    <a:cs typeface="Times New Roman" panose="02020603050405020304" pitchFamily="18" charset="0"/>
                  </a:rPr>
                  <a:t>And </a:t>
                </a:r>
              </a:p>
              <a:p>
                <a:pPr marL="0" indent="0">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cs typeface="Times New Roman" panose="02020603050405020304" pitchFamily="18" charset="0"/>
                            </a:rPr>
                          </m:ctrlPr>
                        </m:funcPr>
                        <m:fName>
                          <m:limLow>
                            <m:limLowPr>
                              <m:ctrlPr>
                                <a:rPr lang="en-US" sz="2400" b="0" i="1" smtClean="0">
                                  <a:latin typeface="Cambria Math" panose="02040503050406030204" pitchFamily="18" charset="0"/>
                                  <a:cs typeface="Times New Roman" panose="02020603050405020304" pitchFamily="18" charset="0"/>
                                </a:rPr>
                              </m:ctrlPr>
                            </m:limLowPr>
                            <m:e>
                              <m:r>
                                <m:rPr>
                                  <m:sty m:val="p"/>
                                </m:rPr>
                                <a:rPr lang="en-US" sz="2400" b="0" i="0" smtClean="0">
                                  <a:latin typeface="Cambria Math" panose="02040503050406030204" pitchFamily="18" charset="0"/>
                                  <a:cs typeface="Times New Roman" panose="02020603050405020304" pitchFamily="18" charset="0"/>
                                </a:rPr>
                                <m:t>lim</m:t>
                              </m:r>
                            </m:e>
                            <m:lim>
                              <m:r>
                                <a:rPr lang="en-US" sz="2400" b="0" i="1" smtClean="0">
                                  <a:latin typeface="Cambria Math" panose="02040503050406030204" pitchFamily="18" charset="0"/>
                                  <a:cs typeface="Times New Roman" panose="02020603050405020304" pitchFamily="18" charset="0"/>
                                </a:rPr>
                                <m:t>𝑛</m:t>
                              </m:r>
                              <m:r>
                                <a:rPr lang="en-US" sz="2400" b="0" i="1" smtClean="0">
                                  <a:latin typeface="Cambria Math" panose="02040503050406030204" pitchFamily="18" charset="0"/>
                                  <a:cs typeface="Times New Roman" panose="02020603050405020304" pitchFamily="18" charset="0"/>
                                </a:rPr>
                                <m:t>→−∞</m:t>
                              </m:r>
                            </m:lim>
                          </m:limLow>
                        </m:fName>
                        <m:e>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𝑙𝑜𝑔𝑖𝑠𝑡𝑖𝑐</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𝑖𝑛𝑑𝑒𝑥</m:t>
                                  </m:r>
                                </m:e>
                              </m:d>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0</m:t>
                                  </m:r>
                                </m:num>
                                <m:den>
                                  <m:r>
                                    <a:rPr lang="en-US" sz="2400" b="0" i="1" smtClean="0">
                                      <a:latin typeface="Cambria Math" panose="02040503050406030204" pitchFamily="18" charset="0"/>
                                      <a:cs typeface="Times New Roman" panose="02020603050405020304" pitchFamily="18" charset="0"/>
                                    </a:rPr>
                                    <m:t>1+0</m:t>
                                  </m:r>
                                </m:den>
                              </m:f>
                              <m:r>
                                <a:rPr lang="en-US" sz="2400" b="0" i="1" smtClean="0">
                                  <a:latin typeface="Cambria Math" panose="02040503050406030204" pitchFamily="18" charset="0"/>
                                  <a:cs typeface="Times New Roman" panose="02020603050405020304" pitchFamily="18" charset="0"/>
                                </a:rPr>
                                <m:t>=0</m:t>
                              </m:r>
                            </m:e>
                            <m:sup/>
                          </m:sSup>
                        </m:e>
                      </m:func>
                    </m:oMath>
                  </m:oMathPara>
                </a14:m>
                <a:endParaRPr lang="en-US" sz="2400" dirty="0">
                  <a:cs typeface="Times New Roman" panose="02020603050405020304" pitchFamily="18" charset="0"/>
                </a:endParaRPr>
              </a:p>
              <a:p>
                <a:r>
                  <a:rPr lang="en-US" sz="2400" dirty="0">
                    <a:cs typeface="Times New Roman" panose="02020603050405020304" pitchFamily="18" charset="0"/>
                  </a:rPr>
                  <a:t>However, due to the link function, it is </a:t>
                </a:r>
                <a:r>
                  <a:rPr lang="en-US" sz="2400" b="1" dirty="0">
                    <a:cs typeface="Times New Roman" panose="02020603050405020304" pitchFamily="18" charset="0"/>
                  </a:rPr>
                  <a:t>no longer true </a:t>
                </a:r>
                <a:r>
                  <a:rPr lang="en-US" sz="2400" dirty="0">
                    <a:cs typeface="Times New Roman" panose="02020603050405020304" pitchFamily="18" charset="0"/>
                  </a:rPr>
                  <a:t>that our regression coefficients capture </a:t>
                </a:r>
                <a:r>
                  <a:rPr lang="en-US" sz="2400" b="1" dirty="0">
                    <a:cs typeface="Times New Roman" panose="02020603050405020304" pitchFamily="18" charset="0"/>
                  </a:rPr>
                  <a:t>marginal effects</a:t>
                </a:r>
                <a:endParaRPr lang="en-US" sz="2400" dirty="0">
                  <a:cs typeface="Times New Roman" panose="02020603050405020304" pitchFamily="18" charset="0"/>
                </a:endParaRPr>
              </a:p>
              <a:p>
                <a:pPr lvl="1"/>
                <a:r>
                  <a:rPr lang="en-US" sz="2400" dirty="0">
                    <a:cs typeface="Times New Roman" panose="02020603050405020304" pitchFamily="18" charset="0"/>
                  </a:rPr>
                  <a:t>Now,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𝐹</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𝑥</m:t>
                            </m:r>
                          </m:e>
                          <m:sub>
                            <m:r>
                              <a:rPr lang="en-US" sz="2400" b="0" i="1" smtClean="0">
                                <a:latin typeface="Cambria Math" panose="02040503050406030204" pitchFamily="18" charset="0"/>
                                <a:cs typeface="Times New Roman" panose="02020603050405020304" pitchFamily="18" charset="0"/>
                              </a:rPr>
                              <m:t>1</m:t>
                            </m:r>
                          </m:sub>
                        </m:sSub>
                      </m:e>
                    </m:d>
                  </m:oMath>
                </a14:m>
                <a:r>
                  <a:rPr lang="en-US" sz="2400" dirty="0">
                    <a:cs typeface="Times New Roman" panose="02020603050405020304" pitchFamily="18" charset="0"/>
                  </a:rPr>
                  <a:t> is what affects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17539294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Logit/</a:t>
            </a:r>
            <a:r>
              <a:rPr lang="en-US" dirty="0" err="1"/>
              <a:t>Probit</a:t>
            </a:r>
            <a:r>
              <a:rPr lang="en-US" dirty="0"/>
              <a:t> Best Practices </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422565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Logit/</a:t>
            </a:r>
            <a:r>
              <a:rPr lang="en-US" sz="3600" dirty="0" err="1">
                <a:latin typeface="Times New Roman" panose="02020603050405020304" pitchFamily="18" charset="0"/>
                <a:cs typeface="Times New Roman" panose="02020603050405020304" pitchFamily="18" charset="0"/>
              </a:rPr>
              <a:t>Probit</a:t>
            </a:r>
            <a:r>
              <a:rPr lang="en-US" sz="3600" dirty="0">
                <a:latin typeface="Times New Roman" panose="02020603050405020304" pitchFamily="18" charset="0"/>
                <a:cs typeface="Times New Roman" panose="02020603050405020304" pitchFamily="18" charset="0"/>
              </a:rPr>
              <a:t> in Practice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1" y="1066801"/>
                <a:ext cx="9677400" cy="5141388"/>
              </a:xfrm>
            </p:spPr>
            <p:txBody>
              <a:bodyPr>
                <a:normAutofit/>
              </a:bodyPr>
              <a:lstStyle/>
              <a:p>
                <a:r>
                  <a:rPr lang="en-US" sz="2400" dirty="0">
                    <a:cs typeface="Times New Roman" panose="02020603050405020304" pitchFamily="18" charset="0"/>
                  </a:rPr>
                  <a:t>Logit and </a:t>
                </a:r>
                <a:r>
                  <a:rPr lang="en-US" sz="2400" dirty="0" err="1">
                    <a:cs typeface="Times New Roman" panose="02020603050405020304" pitchFamily="18" charset="0"/>
                  </a:rPr>
                  <a:t>probit</a:t>
                </a:r>
                <a:r>
                  <a:rPr lang="en-US" sz="2400" dirty="0">
                    <a:cs typeface="Times New Roman" panose="02020603050405020304" pitchFamily="18" charset="0"/>
                  </a:rPr>
                  <a:t> are easy to execute (just use “</a:t>
                </a:r>
                <a:r>
                  <a:rPr lang="en-US" sz="2400" dirty="0" err="1">
                    <a:cs typeface="Times New Roman" panose="02020603050405020304" pitchFamily="18" charset="0"/>
                  </a:rPr>
                  <a:t>glm</a:t>
                </a:r>
                <a:r>
                  <a:rPr lang="en-US" sz="2400" dirty="0">
                    <a:cs typeface="Times New Roman" panose="02020603050405020304" pitchFamily="18" charset="0"/>
                  </a:rPr>
                  <a:t>” method) </a:t>
                </a:r>
              </a:p>
              <a:p>
                <a:r>
                  <a:rPr lang="en-US" sz="2400" dirty="0">
                    <a:cs typeface="Times New Roman" panose="02020603050405020304" pitchFamily="18" charset="0"/>
                  </a:rPr>
                  <a:t>Trouble is </a:t>
                </a:r>
                <a:r>
                  <a:rPr lang="en-US" sz="2400" b="1" dirty="0">
                    <a:solidFill>
                      <a:schemeClr val="accent2">
                        <a:lumMod val="75000"/>
                      </a:schemeClr>
                    </a:solidFill>
                    <a:cs typeface="Times New Roman" panose="02020603050405020304" pitchFamily="18" charset="0"/>
                  </a:rPr>
                  <a:t>interpreting the coefficients: </a:t>
                </a:r>
              </a:p>
              <a:p>
                <a:pPr lvl="1"/>
                <a:r>
                  <a:rPr lang="en-US" sz="2400" dirty="0">
                    <a:cs typeface="Times New Roman" panose="02020603050405020304" pitchFamily="18" charset="0"/>
                  </a:rPr>
                  <a:t>Recall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tells you how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affects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𝑖𝑛𝑑𝑒𝑥</m:t>
                    </m:r>
                  </m:oMath>
                </a14:m>
                <a:r>
                  <a:rPr lang="en-US" sz="2400" dirty="0">
                    <a:cs typeface="Times New Roman" panose="02020603050405020304" pitchFamily="18" charset="0"/>
                  </a:rPr>
                  <a:t>, not how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affects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endParaRPr lang="en-US" sz="2400" dirty="0">
                  <a:cs typeface="Times New Roman" panose="02020603050405020304" pitchFamily="18" charset="0"/>
                </a:endParaRPr>
              </a:p>
              <a:p>
                <a:pPr lvl="1"/>
                <a:r>
                  <a:rPr lang="en-US" sz="2400" dirty="0">
                    <a:cs typeface="Times New Roman" panose="02020603050405020304" pitchFamily="18" charset="0"/>
                  </a:rPr>
                  <a:t>We have to consider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𝐹</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r>
                  <a:rPr lang="en-US" sz="2400" dirty="0">
                    <a:cs typeface="Times New Roman" panose="02020603050405020304" pitchFamily="18" charset="0"/>
                  </a:rPr>
                  <a:t>You can look at the table to get a sense of </a:t>
                </a:r>
                <a:r>
                  <a:rPr lang="en-US" sz="2400" b="1" dirty="0">
                    <a:solidFill>
                      <a:schemeClr val="accent2">
                        <a:lumMod val="75000"/>
                      </a:schemeClr>
                    </a:solidFill>
                    <a:cs typeface="Times New Roman" panose="02020603050405020304" pitchFamily="18" charset="0"/>
                  </a:rPr>
                  <a:t>direction</a:t>
                </a:r>
                <a:r>
                  <a:rPr lang="en-US" sz="2400" dirty="0">
                    <a:cs typeface="Times New Roman" panose="02020603050405020304" pitchFamily="18" charset="0"/>
                  </a:rPr>
                  <a:t> and </a:t>
                </a:r>
                <a:r>
                  <a:rPr lang="en-US" sz="2400" b="1" dirty="0">
                    <a:solidFill>
                      <a:schemeClr val="accent2">
                        <a:lumMod val="75000"/>
                      </a:schemeClr>
                    </a:solidFill>
                    <a:cs typeface="Times New Roman" panose="02020603050405020304" pitchFamily="18" charset="0"/>
                  </a:rPr>
                  <a:t>significance</a:t>
                </a:r>
                <a:r>
                  <a:rPr lang="en-US" sz="2400" dirty="0">
                    <a:cs typeface="Times New Roman" panose="02020603050405020304" pitchFamily="18" charset="0"/>
                  </a:rPr>
                  <a:t>, but </a:t>
                </a:r>
                <a:r>
                  <a:rPr lang="en-US" sz="2400" b="1" dirty="0">
                    <a:solidFill>
                      <a:srgbClr val="FF0000"/>
                    </a:solidFill>
                    <a:cs typeface="Times New Roman" panose="02020603050405020304" pitchFamily="18" charset="0"/>
                  </a:rPr>
                  <a:t>not magnitude</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1" y="1066801"/>
                <a:ext cx="9677400" cy="5141388"/>
              </a:xfrm>
              <a:blipFill>
                <a:blip r:embed="rId3"/>
                <a:stretch>
                  <a:fillRect l="-441"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24F87A3-BCAF-963A-30E2-888B7E759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8388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Logit/</a:t>
            </a:r>
            <a:r>
              <a:rPr lang="en-US" sz="3600" dirty="0" err="1">
                <a:latin typeface="Times New Roman" panose="02020603050405020304" pitchFamily="18" charset="0"/>
                <a:cs typeface="Times New Roman" panose="02020603050405020304" pitchFamily="18" charset="0"/>
              </a:rPr>
              <a:t>Probit</a:t>
            </a:r>
            <a:r>
              <a:rPr lang="en-US" sz="3600" dirty="0">
                <a:latin typeface="Times New Roman" panose="02020603050405020304" pitchFamily="18" charset="0"/>
                <a:cs typeface="Times New Roman" panose="02020603050405020304" pitchFamily="18" charset="0"/>
              </a:rPr>
              <a:t> in Practice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1" y="1066801"/>
                <a:ext cx="9677400" cy="5141388"/>
              </a:xfrm>
            </p:spPr>
            <p:txBody>
              <a:bodyPr>
                <a:noAutofit/>
              </a:bodyPr>
              <a:lstStyle/>
              <a:p>
                <a:r>
                  <a:rPr lang="en-US" sz="2400" dirty="0">
                    <a:cs typeface="Times New Roman" panose="02020603050405020304" pitchFamily="18" charset="0"/>
                  </a:rPr>
                  <a:t>Logit and </a:t>
                </a:r>
                <a:r>
                  <a:rPr lang="en-US" sz="2400" dirty="0" err="1">
                    <a:cs typeface="Times New Roman" panose="02020603050405020304" pitchFamily="18" charset="0"/>
                  </a:rPr>
                  <a:t>probit</a:t>
                </a:r>
                <a:r>
                  <a:rPr lang="en-US" sz="2400" dirty="0">
                    <a:cs typeface="Times New Roman" panose="02020603050405020304" pitchFamily="18" charset="0"/>
                  </a:rPr>
                  <a:t> are easy to execute (just use “</a:t>
                </a:r>
                <a:r>
                  <a:rPr lang="en-US" sz="2400" dirty="0" err="1">
                    <a:cs typeface="Times New Roman" panose="02020603050405020304" pitchFamily="18" charset="0"/>
                  </a:rPr>
                  <a:t>glm</a:t>
                </a:r>
                <a:r>
                  <a:rPr lang="en-US" sz="2400" dirty="0">
                    <a:cs typeface="Times New Roman" panose="02020603050405020304" pitchFamily="18" charset="0"/>
                  </a:rPr>
                  <a:t>” method) </a:t>
                </a:r>
              </a:p>
              <a:p>
                <a:r>
                  <a:rPr lang="en-US" sz="2400" dirty="0">
                    <a:cs typeface="Times New Roman" panose="02020603050405020304" pitchFamily="18" charset="0"/>
                  </a:rPr>
                  <a:t>Trouble is </a:t>
                </a:r>
                <a:r>
                  <a:rPr lang="en-US" sz="2400" b="1" dirty="0">
                    <a:solidFill>
                      <a:schemeClr val="accent2">
                        <a:lumMod val="75000"/>
                      </a:schemeClr>
                    </a:solidFill>
                    <a:cs typeface="Times New Roman" panose="02020603050405020304" pitchFamily="18" charset="0"/>
                  </a:rPr>
                  <a:t>interpreting the coefficients: </a:t>
                </a:r>
              </a:p>
              <a:p>
                <a:pPr lvl="1"/>
                <a:r>
                  <a:rPr lang="en-US" sz="2400" dirty="0">
                    <a:cs typeface="Times New Roman" panose="02020603050405020304" pitchFamily="18" charset="0"/>
                  </a:rPr>
                  <a:t>Recall that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oMath>
                </a14:m>
                <a:r>
                  <a:rPr lang="en-US" sz="2400" dirty="0">
                    <a:cs typeface="Times New Roman" panose="02020603050405020304" pitchFamily="18" charset="0"/>
                  </a:rPr>
                  <a:t> tells you how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affects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𝑖𝑛𝑑𝑒𝑥</m:t>
                    </m:r>
                  </m:oMath>
                </a14:m>
                <a:r>
                  <a:rPr lang="en-US" sz="2400" dirty="0">
                    <a:cs typeface="Times New Roman" panose="02020603050405020304" pitchFamily="18" charset="0"/>
                  </a:rPr>
                  <a:t>, not how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affects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endParaRPr lang="en-US" sz="2400" dirty="0">
                  <a:cs typeface="Times New Roman" panose="02020603050405020304" pitchFamily="18" charset="0"/>
                </a:endParaRPr>
              </a:p>
              <a:p>
                <a:pPr lvl="1"/>
                <a:r>
                  <a:rPr lang="en-US" sz="2400" dirty="0">
                    <a:cs typeface="Times New Roman" panose="02020603050405020304" pitchFamily="18" charset="0"/>
                  </a:rPr>
                  <a:t>We have to consider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𝐹</m:t>
                    </m:r>
                    <m:r>
                      <a:rPr lang="en-US" sz="2400" b="0" i="1" smtClean="0">
                        <a:latin typeface="Cambria Math" panose="02040503050406030204" pitchFamily="18" charset="0"/>
                        <a:cs typeface="Times New Roman" panose="02020603050405020304" pitchFamily="18" charset="0"/>
                      </a:rPr>
                      <m:t>(⋅)</m:t>
                    </m:r>
                  </m:oMath>
                </a14:m>
                <a:endParaRPr lang="en-US" sz="2400" dirty="0">
                  <a:cs typeface="Times New Roman" panose="02020603050405020304" pitchFamily="18" charset="0"/>
                </a:endParaRPr>
              </a:p>
              <a:p>
                <a:r>
                  <a:rPr lang="en-US" sz="2400" dirty="0">
                    <a:cs typeface="Times New Roman" panose="02020603050405020304" pitchFamily="18" charset="0"/>
                  </a:rPr>
                  <a:t>You can look at the table to get a sense of </a:t>
                </a:r>
                <a:r>
                  <a:rPr lang="en-US" sz="2400" b="1" dirty="0">
                    <a:solidFill>
                      <a:schemeClr val="accent2">
                        <a:lumMod val="75000"/>
                      </a:schemeClr>
                    </a:solidFill>
                    <a:cs typeface="Times New Roman" panose="02020603050405020304" pitchFamily="18" charset="0"/>
                  </a:rPr>
                  <a:t>direction</a:t>
                </a:r>
                <a:r>
                  <a:rPr lang="en-US" sz="2400" dirty="0">
                    <a:cs typeface="Times New Roman" panose="02020603050405020304" pitchFamily="18" charset="0"/>
                  </a:rPr>
                  <a:t> and </a:t>
                </a:r>
                <a:r>
                  <a:rPr lang="en-US" sz="2400" b="1" dirty="0">
                    <a:solidFill>
                      <a:schemeClr val="accent2">
                        <a:lumMod val="75000"/>
                      </a:schemeClr>
                    </a:solidFill>
                    <a:cs typeface="Times New Roman" panose="02020603050405020304" pitchFamily="18" charset="0"/>
                  </a:rPr>
                  <a:t>significance</a:t>
                </a:r>
                <a:r>
                  <a:rPr lang="en-US" sz="2400" dirty="0">
                    <a:cs typeface="Times New Roman" panose="02020603050405020304" pitchFamily="18" charset="0"/>
                  </a:rPr>
                  <a:t>, but </a:t>
                </a:r>
                <a:r>
                  <a:rPr lang="en-US" sz="2400" b="1" dirty="0">
                    <a:solidFill>
                      <a:srgbClr val="FF0000"/>
                    </a:solidFill>
                    <a:cs typeface="Times New Roman" panose="02020603050405020304" pitchFamily="18" charset="0"/>
                  </a:rPr>
                  <a:t>not magnitude</a:t>
                </a:r>
              </a:p>
              <a:p>
                <a:r>
                  <a:rPr lang="en-US" sz="2400" dirty="0">
                    <a:cs typeface="Times New Roman" panose="02020603050405020304" pitchFamily="18" charset="0"/>
                  </a:rPr>
                  <a:t>You might use an LPM when: </a:t>
                </a:r>
              </a:p>
              <a:p>
                <a:pPr lvl="1"/>
                <a:r>
                  <a:rPr lang="en-US" sz="2400" dirty="0">
                    <a:cs typeface="Times New Roman" panose="02020603050405020304" pitchFamily="18" charset="0"/>
                  </a:rPr>
                  <a:t>LPMs are better in small samples than logit/</a:t>
                </a:r>
                <a:r>
                  <a:rPr lang="en-US" sz="2400" dirty="0" err="1">
                    <a:cs typeface="Times New Roman" panose="02020603050405020304" pitchFamily="18" charset="0"/>
                  </a:rPr>
                  <a:t>probit</a:t>
                </a:r>
                <a:r>
                  <a:rPr lang="en-US" sz="2400" dirty="0">
                    <a:cs typeface="Times New Roman" panose="02020603050405020304" pitchFamily="18" charset="0"/>
                  </a:rPr>
                  <a:t>, which generally use </a:t>
                </a:r>
                <a:r>
                  <a:rPr lang="en-US" sz="2400" b="1" dirty="0">
                    <a:cs typeface="Times New Roman" panose="02020603050405020304" pitchFamily="18" charset="0"/>
                  </a:rPr>
                  <a:t>Maximum Likelihood Estimation (MLE) </a:t>
                </a:r>
              </a:p>
              <a:p>
                <a:pPr lvl="1"/>
                <a:r>
                  <a:rPr lang="en-US" sz="2400" dirty="0">
                    <a:cs typeface="Times New Roman" panose="02020603050405020304" pitchFamily="18" charset="0"/>
                  </a:rPr>
                  <a:t>You only care about slope for predicted values far from boundaries</a:t>
                </a:r>
              </a:p>
              <a:p>
                <a:pPr lvl="1"/>
                <a:r>
                  <a:rPr lang="en-US" sz="2400" dirty="0">
                    <a:cs typeface="Times New Roman" panose="02020603050405020304" pitchFamily="18" charset="0"/>
                  </a:rPr>
                  <a:t>There are limited values on RHS (less variation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fewer prediction issues)</a:t>
                </a:r>
              </a:p>
              <a:p>
                <a:pPr lvl="1"/>
                <a:r>
                  <a:rPr lang="en-US" sz="2400" b="1" dirty="0">
                    <a:cs typeface="Times New Roman" panose="02020603050405020304" pitchFamily="18" charset="0"/>
                  </a:rPr>
                  <a:t>Remember LPM performs poorly if </a:t>
                </a:r>
                <a14:m>
                  <m:oMath xmlns:m="http://schemas.openxmlformats.org/officeDocument/2006/math">
                    <m:acc>
                      <m:accPr>
                        <m:chr m:val="̅"/>
                        <m:ctrlPr>
                          <a:rPr lang="en-US" sz="2400" b="1"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𝑦</m:t>
                        </m:r>
                      </m:e>
                    </m:acc>
                  </m:oMath>
                </a14:m>
                <a:r>
                  <a:rPr lang="en-US" sz="2400" b="1" dirty="0">
                    <a:cs typeface="Times New Roman" panose="02020603050405020304" pitchFamily="18" charset="0"/>
                  </a:rPr>
                  <a:t> is close to 0 or 1!</a:t>
                </a:r>
              </a:p>
              <a:p>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1" y="1066801"/>
                <a:ext cx="9677400" cy="5141388"/>
              </a:xfrm>
              <a:blipFill>
                <a:blip r:embed="rId3"/>
                <a:stretch>
                  <a:fillRect l="-441" t="-1305" b="-10083"/>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24F87A3-BCAF-963A-30E2-888B7E759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800"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901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to interpret logit/</a:t>
            </a:r>
            <a:r>
              <a:rPr lang="en-US" sz="3600" dirty="0" err="1">
                <a:latin typeface="Times New Roman" panose="02020603050405020304" pitchFamily="18" charset="0"/>
                <a:cs typeface="Times New Roman" panose="02020603050405020304" pitchFamily="18" charset="0"/>
              </a:rPr>
              <a:t>probit</a:t>
            </a:r>
            <a:r>
              <a:rPr lang="en-US" sz="3600" dirty="0">
                <a:latin typeface="Times New Roman" panose="02020603050405020304" pitchFamily="18" charset="0"/>
                <a:cs typeface="Times New Roman" panose="02020603050405020304" pitchFamily="18" charset="0"/>
              </a:rPr>
              <a:t>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typically want to make a statement like “If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increases by 1, then the probability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increases by…” (partial derivative)</a:t>
                </a:r>
              </a:p>
              <a:p>
                <a:pPr lvl="1"/>
                <a:r>
                  <a:rPr lang="en-US" sz="2400" dirty="0">
                    <a:cs typeface="Times New Roman" panose="02020603050405020304" pitchFamily="18" charset="0"/>
                  </a:rPr>
                  <a:t>This is no longer possible with logit/</a:t>
                </a:r>
                <a:r>
                  <a:rPr lang="en-US" sz="2400" dirty="0" err="1">
                    <a:cs typeface="Times New Roman" panose="02020603050405020304" pitchFamily="18" charset="0"/>
                  </a:rPr>
                  <a:t>probit</a:t>
                </a:r>
                <a:r>
                  <a:rPr lang="en-US" sz="2400" dirty="0">
                    <a:cs typeface="Times New Roman" panose="02020603050405020304" pitchFamily="18" charset="0"/>
                  </a:rPr>
                  <a:t> since marginal effects are now </a:t>
                </a:r>
                <a:r>
                  <a:rPr lang="en-US" sz="2400" b="1" dirty="0">
                    <a:cs typeface="Times New Roman" panose="02020603050405020304" pitchFamily="18" charset="0"/>
                  </a:rPr>
                  <a:t>value-dependent</a:t>
                </a:r>
              </a:p>
              <a:p>
                <a:pPr lvl="1"/>
                <a:r>
                  <a:rPr lang="en-US" sz="2400" dirty="0">
                    <a:cs typeface="Times New Roman" panose="02020603050405020304" pitchFamily="18" charset="0"/>
                  </a:rPr>
                  <a:t>But we can still make these statements for a certain set of X’s (or value of index)</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𝐷</m:t>
                          </m:r>
                        </m:e>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2</m:t>
                              </m:r>
                            </m:sub>
                          </m:sSub>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𝑙𝑜𝑔𝑖𝑠𝑡𝑖𝑐</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D24F87A3-BCAF-963A-30E2-888B7E759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629" y="520996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374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Problem Set 1: One Quick Note on Tables </a:t>
            </a:r>
            <a:endParaRPr lang="en-US" dirty="0"/>
          </a:p>
        </p:txBody>
      </p:sp>
      <p:pic>
        <p:nvPicPr>
          <p:cNvPr id="4" name="Picture 3">
            <a:extLst>
              <a:ext uri="{FF2B5EF4-FFF2-40B4-BE49-F238E27FC236}">
                <a16:creationId xmlns:a16="http://schemas.microsoft.com/office/drawing/2014/main" id="{33FFB110-0C43-866D-8AEB-6EFB2B886B84}"/>
              </a:ext>
            </a:extLst>
          </p:cNvPr>
          <p:cNvPicPr>
            <a:picLocks noChangeAspect="1"/>
          </p:cNvPicPr>
          <p:nvPr/>
        </p:nvPicPr>
        <p:blipFill>
          <a:blip r:embed="rId3"/>
          <a:stretch>
            <a:fillRect/>
          </a:stretch>
        </p:blipFill>
        <p:spPr>
          <a:xfrm>
            <a:off x="304800" y="962232"/>
            <a:ext cx="8076877" cy="5734687"/>
          </a:xfrm>
          <a:prstGeom prst="rect">
            <a:avLst/>
          </a:prstGeom>
        </p:spPr>
      </p:pic>
      <p:sp>
        <p:nvSpPr>
          <p:cNvPr id="6" name="Oval 5">
            <a:extLst>
              <a:ext uri="{FF2B5EF4-FFF2-40B4-BE49-F238E27FC236}">
                <a16:creationId xmlns:a16="http://schemas.microsoft.com/office/drawing/2014/main" id="{9C10F614-0035-2A03-9CC6-A918135FA058}"/>
              </a:ext>
            </a:extLst>
          </p:cNvPr>
          <p:cNvSpPr/>
          <p:nvPr/>
        </p:nvSpPr>
        <p:spPr>
          <a:xfrm>
            <a:off x="0" y="1119952"/>
            <a:ext cx="2590800" cy="3375848"/>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44EC679-4214-A1F9-4AC3-E0577AB82D08}"/>
              </a:ext>
            </a:extLst>
          </p:cNvPr>
          <p:cNvCxnSpPr>
            <a:cxnSpLocks/>
            <a:stCxn id="6" idx="6"/>
          </p:cNvCxnSpPr>
          <p:nvPr/>
        </p:nvCxnSpPr>
        <p:spPr>
          <a:xfrm flipV="1">
            <a:off x="2590800" y="1625876"/>
            <a:ext cx="5943600" cy="1182000"/>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9E30179-DCD6-FC4C-07F6-D0E86F2B54EE}"/>
              </a:ext>
            </a:extLst>
          </p:cNvPr>
          <p:cNvSpPr txBox="1"/>
          <p:nvPr/>
        </p:nvSpPr>
        <p:spPr>
          <a:xfrm>
            <a:off x="8654628" y="1410432"/>
            <a:ext cx="2778325" cy="1107996"/>
          </a:xfrm>
          <a:prstGeom prst="rect">
            <a:avLst/>
          </a:prstGeom>
          <a:solidFill>
            <a:schemeClr val="accent3">
              <a:lumMod val="60000"/>
              <a:lumOff val="40000"/>
            </a:schemeClr>
          </a:solidFill>
          <a:ln>
            <a:solidFill>
              <a:schemeClr val="accent3">
                <a:lumMod val="75000"/>
              </a:schemeClr>
            </a:solidFill>
          </a:ln>
        </p:spPr>
        <p:txBody>
          <a:bodyPr wrap="none" rtlCol="0">
            <a:spAutoFit/>
          </a:bodyPr>
          <a:lstStyle/>
          <a:p>
            <a:r>
              <a:rPr lang="en-US" sz="2200" dirty="0">
                <a:latin typeface="Times New Roman" panose="02020603050405020304" pitchFamily="18" charset="0"/>
                <a:cs typeface="Times New Roman" panose="02020603050405020304" pitchFamily="18" charset="0"/>
              </a:rPr>
              <a:t>Readable rows</a:t>
            </a:r>
          </a:p>
          <a:p>
            <a:r>
              <a:rPr lang="en-US" sz="2200" dirty="0">
                <a:latin typeface="Times New Roman" panose="02020603050405020304" pitchFamily="18" charset="0"/>
                <a:cs typeface="Times New Roman" panose="02020603050405020304" pitchFamily="18" charset="0"/>
              </a:rPr>
              <a:t>(pretend reader knows </a:t>
            </a:r>
          </a:p>
          <a:p>
            <a:r>
              <a:rPr lang="en-US" sz="2200" dirty="0">
                <a:latin typeface="Times New Roman" panose="02020603050405020304" pitchFamily="18" charset="0"/>
                <a:cs typeface="Times New Roman" panose="02020603050405020304" pitchFamily="18" charset="0"/>
              </a:rPr>
              <a:t>nothing about data)</a:t>
            </a:r>
          </a:p>
        </p:txBody>
      </p:sp>
    </p:spTree>
    <p:extLst>
      <p:ext uri="{BB962C8B-B14F-4D97-AF65-F5344CB8AC3E}">
        <p14:creationId xmlns:p14="http://schemas.microsoft.com/office/powerpoint/2010/main" val="2690351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How to interpret logit/</a:t>
            </a:r>
            <a:r>
              <a:rPr lang="en-US" sz="3600" dirty="0" err="1">
                <a:latin typeface="Times New Roman" panose="02020603050405020304" pitchFamily="18" charset="0"/>
                <a:cs typeface="Times New Roman" panose="02020603050405020304" pitchFamily="18" charset="0"/>
              </a:rPr>
              <a:t>probit</a:t>
            </a:r>
            <a:r>
              <a:rPr lang="en-US" sz="3600" dirty="0">
                <a:latin typeface="Times New Roman" panose="02020603050405020304" pitchFamily="18" charset="0"/>
                <a:cs typeface="Times New Roman" panose="02020603050405020304" pitchFamily="18" charset="0"/>
              </a:rPr>
              <a:t>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typically want to make a statement like “If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increases by 1, then the probability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𝐷</m:t>
                    </m:r>
                  </m:oMath>
                </a14:m>
                <a:r>
                  <a:rPr lang="en-US" sz="2400" dirty="0">
                    <a:cs typeface="Times New Roman" panose="02020603050405020304" pitchFamily="18" charset="0"/>
                  </a:rPr>
                  <a:t> increases by…” (partial derivative)</a:t>
                </a:r>
              </a:p>
              <a:p>
                <a:pPr lvl="1"/>
                <a:r>
                  <a:rPr lang="en-US" sz="2400" dirty="0">
                    <a:cs typeface="Times New Roman" panose="02020603050405020304" pitchFamily="18" charset="0"/>
                  </a:rPr>
                  <a:t>This is no longer possible with logit/</a:t>
                </a:r>
                <a:r>
                  <a:rPr lang="en-US" sz="2400" dirty="0" err="1">
                    <a:cs typeface="Times New Roman" panose="02020603050405020304" pitchFamily="18" charset="0"/>
                  </a:rPr>
                  <a:t>probit</a:t>
                </a:r>
                <a:r>
                  <a:rPr lang="en-US" sz="2400" dirty="0">
                    <a:cs typeface="Times New Roman" panose="02020603050405020304" pitchFamily="18" charset="0"/>
                  </a:rPr>
                  <a:t> since marginal effects are now </a:t>
                </a:r>
                <a:r>
                  <a:rPr lang="en-US" sz="2400" b="1" dirty="0">
                    <a:cs typeface="Times New Roman" panose="02020603050405020304" pitchFamily="18" charset="0"/>
                  </a:rPr>
                  <a:t>value-dependent</a:t>
                </a:r>
              </a:p>
              <a:p>
                <a:pPr lvl="1"/>
                <a:r>
                  <a:rPr lang="en-US" sz="2400" dirty="0">
                    <a:cs typeface="Times New Roman" panose="02020603050405020304" pitchFamily="18" charset="0"/>
                  </a:rPr>
                  <a:t>But we can still make these statements for a certain set of X’s (or value of index)</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𝔼</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𝐷</m:t>
                          </m:r>
                        </m:e>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2</m:t>
                              </m:r>
                            </m:sub>
                          </m:sSub>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𝑙𝑜𝑔𝑖𝑠𝑡𝑖𝑐</m:t>
                      </m:r>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oMath>
                  </m:oMathPara>
                </a14:m>
                <a:endParaRPr lang="en-US" sz="2400" dirty="0">
                  <a:cs typeface="Times New Roman" panose="02020603050405020304" pitchFamily="18" charset="0"/>
                </a:endParaRPr>
              </a:p>
              <a:p>
                <a:pPr marL="0" indent="0">
                  <a:buNone/>
                </a:pPr>
                <a14:m>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𝐷</m:t>
                        </m:r>
                      </m:num>
                      <m:den>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sub>
                        </m:sSub>
                      </m:den>
                    </m:f>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𝑙𝑜𝑔𝑖𝑠𝑡𝑖𝑐</m:t>
                    </m:r>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Sub>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2</m:t>
                            </m:r>
                          </m:sub>
                        </m:sSub>
                      </m:e>
                    </m:d>
                    <m:r>
                      <a:rPr lang="en-US" sz="2400" i="1">
                        <a:latin typeface="Cambria Math" panose="02040503050406030204" pitchFamily="18" charset="0"/>
                        <a:cs typeface="Times New Roman" panose="02020603050405020304" pitchFamily="18" charset="0"/>
                      </a:rPr>
                      <m:t>×[1−</m:t>
                    </m:r>
                    <m:r>
                      <a:rPr lang="en-US" sz="2400" i="1">
                        <a:latin typeface="Cambria Math" panose="02040503050406030204" pitchFamily="18" charset="0"/>
                        <a:cs typeface="Times New Roman" panose="02020603050405020304" pitchFamily="18" charset="0"/>
                      </a:rPr>
                      <m:t>𝑙𝑜𝑔𝑖𝑠𝑡𝑖𝑐</m:t>
                    </m:r>
                    <m:d>
                      <m:dPr>
                        <m:ctrlPr>
                          <a:rPr lang="en-US" sz="2400" i="1">
                            <a:latin typeface="Cambria Math" panose="02040503050406030204" pitchFamily="18" charset="0"/>
                            <a:cs typeface="Times New Roman" panose="02020603050405020304" pitchFamily="18" charset="0"/>
                          </a:rPr>
                        </m:ctrlPr>
                      </m:d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𝛽</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𝛽</m:t>
                            </m:r>
                          </m:e>
                          <m:sub>
                            <m:r>
                              <a:rPr lang="en-US" sz="2400" i="1">
                                <a:latin typeface="Cambria Math" panose="02040503050406030204" pitchFamily="18" charset="0"/>
                                <a:cs typeface="Times New Roman" panose="02020603050405020304" pitchFamily="18" charset="0"/>
                              </a:rPr>
                              <m:t>1</m:t>
                            </m:r>
                          </m:sub>
                        </m:sSub>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𝑋</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𝛽</m:t>
                            </m:r>
                          </m:e>
                          <m:sub>
                            <m:r>
                              <a:rPr lang="en-US" sz="2400" i="1">
                                <a:latin typeface="Cambria Math" panose="02040503050406030204" pitchFamily="18" charset="0"/>
                                <a:cs typeface="Times New Roman" panose="02020603050405020304" pitchFamily="18" charset="0"/>
                              </a:rPr>
                              <m:t>2</m:t>
                            </m:r>
                          </m:sub>
                        </m:sSub>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𝑋</m:t>
                            </m:r>
                          </m:e>
                          <m:sub>
                            <m:r>
                              <a:rPr lang="en-US" sz="2400" i="1">
                                <a:latin typeface="Cambria Math" panose="02040503050406030204" pitchFamily="18" charset="0"/>
                                <a:cs typeface="Times New Roman" panose="02020603050405020304" pitchFamily="18" charset="0"/>
                              </a:rPr>
                              <m:t>2</m:t>
                            </m:r>
                          </m:sub>
                        </m:sSub>
                      </m:e>
                    </m:d>
                  </m:oMath>
                </a14:m>
                <a:r>
                  <a:rPr lang="en-US" sz="2400" dirty="0">
                    <a:cs typeface="Times New Roman" panose="02020603050405020304" pitchFamily="18" charset="0"/>
                  </a:rPr>
                  <a:t>]</a:t>
                </a:r>
              </a:p>
              <a:p>
                <a:pPr marL="0" indent="0">
                  <a:buNone/>
                </a:pPr>
                <a:endParaRPr lang="en-US" sz="2400" dirty="0">
                  <a:cs typeface="Times New Roman" panose="02020603050405020304" pitchFamily="18" charset="0"/>
                </a:endParaRPr>
              </a:p>
              <a:p>
                <a:pPr marL="0" indent="0">
                  <a:buNone/>
                </a:pPr>
                <a:r>
                  <a:rPr lang="en-US" sz="2400" b="1" dirty="0">
                    <a:solidFill>
                      <a:schemeClr val="accent2">
                        <a:lumMod val="75000"/>
                      </a:schemeClr>
                    </a:solidFill>
                    <a:cs typeface="Times New Roman" panose="02020603050405020304" pitchFamily="18" charset="0"/>
                  </a:rPr>
                  <a:t>How can we summarize this cleanly?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916" t="-1305"/>
                </a:stretch>
              </a:blipFill>
            </p:spPr>
            <p:txBody>
              <a:bodyPr/>
              <a:lstStyle/>
              <a:p>
                <a:r>
                  <a:rPr lang="en-US">
                    <a:noFill/>
                  </a:rPr>
                  <a:t> </a:t>
                </a:r>
              </a:p>
            </p:txBody>
          </p:sp>
        </mc:Fallback>
      </mc:AlternateContent>
    </p:spTree>
    <p:extLst>
      <p:ext uri="{BB962C8B-B14F-4D97-AF65-F5344CB8AC3E}">
        <p14:creationId xmlns:p14="http://schemas.microsoft.com/office/powerpoint/2010/main" val="4259250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Marginal Effects: 4 Options</a:t>
            </a:r>
          </a:p>
        </p:txBody>
      </p:sp>
      <p:sp>
        <p:nvSpPr>
          <p:cNvPr id="3" name="Content Placeholder 2"/>
          <p:cNvSpPr>
            <a:spLocks noGrp="1"/>
          </p:cNvSpPr>
          <p:nvPr>
            <p:ph idx="1"/>
          </p:nvPr>
        </p:nvSpPr>
        <p:spPr>
          <a:xfrm>
            <a:off x="914400" y="1066801"/>
            <a:ext cx="9984829" cy="5141388"/>
          </a:xfrm>
        </p:spPr>
        <p:txBody>
          <a:bodyPr>
            <a:normAutofit/>
          </a:bodyPr>
          <a:lstStyle/>
          <a:p>
            <a:pPr marL="457200" indent="-457200">
              <a:buFont typeface="+mj-lt"/>
              <a:buAutoNum type="arabicPeriod"/>
            </a:pPr>
            <a:r>
              <a:rPr lang="en-US" sz="2400" b="1" dirty="0">
                <a:solidFill>
                  <a:schemeClr val="accent2">
                    <a:lumMod val="75000"/>
                  </a:schemeClr>
                </a:solidFill>
                <a:cs typeface="Times New Roman" panose="02020603050405020304" pitchFamily="18" charset="0"/>
              </a:rPr>
              <a:t>Present the whole distribution!</a:t>
            </a:r>
          </a:p>
          <a:p>
            <a:pPr lvl="1"/>
            <a:r>
              <a:rPr lang="en-US" sz="2400" dirty="0">
                <a:cs typeface="Times New Roman" panose="02020603050405020304" pitchFamily="18" charset="0"/>
              </a:rPr>
              <a:t>Calculate each observation's marginal effect based on its index</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Marginal Effect of a Representative (MER): </a:t>
            </a:r>
          </a:p>
          <a:p>
            <a:pPr lvl="1"/>
            <a:r>
              <a:rPr lang="en-US" sz="2400" dirty="0">
                <a:cs typeface="Times New Roman" panose="02020603050405020304" pitchFamily="18" charset="0"/>
              </a:rPr>
              <a:t>Pick a set of RHS variables you're interested in for some reason</a:t>
            </a:r>
          </a:p>
          <a:p>
            <a:pPr lvl="1"/>
            <a:r>
              <a:rPr lang="en-US" sz="2400" dirty="0">
                <a:cs typeface="Times New Roman" panose="02020603050405020304" pitchFamily="18" charset="0"/>
              </a:rPr>
              <a:t>Calculate the marginal effect for them</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Average Marginal Effect (AME) </a:t>
            </a:r>
          </a:p>
          <a:p>
            <a:pPr lvl="1"/>
            <a:r>
              <a:rPr lang="en-US" sz="2400" dirty="0">
                <a:cs typeface="Times New Roman" panose="02020603050405020304" pitchFamily="18" charset="0"/>
              </a:rPr>
              <a:t>Calculate each individual observation's marginal effect, then average them</a:t>
            </a:r>
          </a:p>
          <a:p>
            <a:pPr marL="457200" indent="-457200">
              <a:buFont typeface="+mj-lt"/>
              <a:buAutoNum type="arabicPeriod"/>
            </a:pPr>
            <a:r>
              <a:rPr lang="en-US" sz="2400" b="1" dirty="0">
                <a:solidFill>
                  <a:schemeClr val="accent2">
                    <a:lumMod val="75000"/>
                  </a:schemeClr>
                </a:solidFill>
                <a:cs typeface="Times New Roman" panose="02020603050405020304" pitchFamily="18" charset="0"/>
              </a:rPr>
              <a:t>The Marginal Effect at the Mean (MEM)</a:t>
            </a:r>
          </a:p>
          <a:p>
            <a:pPr lvl="1"/>
            <a:r>
              <a:rPr lang="en-US" sz="2400" dirty="0">
                <a:cs typeface="Times New Roman" panose="02020603050405020304" pitchFamily="18" charset="0"/>
              </a:rPr>
              <a:t>Calculate the average of each RHS variable</a:t>
            </a:r>
          </a:p>
          <a:p>
            <a:pPr lvl="1"/>
            <a:r>
              <a:rPr lang="en-US" sz="2400" dirty="0">
                <a:cs typeface="Times New Roman" panose="02020603050405020304" pitchFamily="18" charset="0"/>
              </a:rPr>
              <a:t>Get the marginal effect for a hypothetical observation at that index</a:t>
            </a:r>
          </a:p>
        </p:txBody>
      </p:sp>
      <p:pic>
        <p:nvPicPr>
          <p:cNvPr id="4" name="Picture 2" descr="RStudio - RStudio">
            <a:extLst>
              <a:ext uri="{FF2B5EF4-FFF2-40B4-BE49-F238E27FC236}">
                <a16:creationId xmlns:a16="http://schemas.microsoft.com/office/drawing/2014/main" id="{D24F87A3-BCAF-963A-30E2-888B7E759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431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Complications in GLM: Hypothesis Testing</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If you want to test </a:t>
                </a:r>
                <a:r>
                  <a:rPr lang="en-US" sz="2400" b="1" dirty="0">
                    <a:cs typeface="Times New Roman" panose="02020603050405020304" pitchFamily="18" charset="0"/>
                  </a:rPr>
                  <a:t>multiple hypotheses </a:t>
                </a:r>
                <a:r>
                  <a:rPr lang="en-US" sz="2400" dirty="0">
                    <a:cs typeface="Times New Roman" panose="02020603050405020304" pitchFamily="18" charset="0"/>
                  </a:rPr>
                  <a:t>in GLM, can’t use the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𝐹</m:t>
                    </m:r>
                  </m:oMath>
                </a14:m>
                <a:r>
                  <a:rPr lang="en-US" sz="2400" dirty="0">
                    <a:cs typeface="Times New Roman" panose="02020603050405020304" pitchFamily="18" charset="0"/>
                  </a:rPr>
                  <a:t> test</a:t>
                </a:r>
              </a:p>
              <a:p>
                <a:r>
                  <a:rPr lang="en-US" sz="2400" dirty="0">
                    <a:cs typeface="Times New Roman" panose="02020603050405020304" pitchFamily="18" charset="0"/>
                  </a:rPr>
                  <a:t>Instead, need to use the </a:t>
                </a:r>
                <a:r>
                  <a:rPr lang="en-US" sz="2400" b="1" dirty="0">
                    <a:cs typeface="Times New Roman" panose="02020603050405020304" pitchFamily="18" charset="0"/>
                  </a:rPr>
                  <a:t>Wald test </a:t>
                </a:r>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pic>
        <p:nvPicPr>
          <p:cNvPr id="4" name="Picture 2" descr="RStudio - RStudio">
            <a:extLst>
              <a:ext uri="{FF2B5EF4-FFF2-40B4-BE49-F238E27FC236}">
                <a16:creationId xmlns:a16="http://schemas.microsoft.com/office/drawing/2014/main" id="{75779AFD-88E8-23E3-40E6-87896577D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1816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980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D8499A-7333-1C61-69EE-5F6BF9D3C630}"/>
              </a:ext>
            </a:extLst>
          </p:cNvPr>
          <p:cNvPicPr>
            <a:picLocks noChangeAspect="1"/>
          </p:cNvPicPr>
          <p:nvPr/>
        </p:nvPicPr>
        <p:blipFill>
          <a:blip r:embed="rId3"/>
          <a:stretch>
            <a:fillRect/>
          </a:stretch>
        </p:blipFill>
        <p:spPr>
          <a:xfrm>
            <a:off x="2362201" y="2347521"/>
            <a:ext cx="7293528" cy="4496011"/>
          </a:xfrm>
          <a:prstGeom prst="rect">
            <a:avLst/>
          </a:prstGeom>
        </p:spPr>
      </p:pic>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Complications in GLM: Interactions</a:t>
            </a:r>
            <a:endParaRPr lang="en-US" sz="3600" dirty="0">
              <a:latin typeface="Times New Roman" panose="02020603050405020304" pitchFamily="18" charset="0"/>
              <a:cs typeface="Times New Roman" panose="02020603050405020304" pitchFamily="18" charset="0"/>
            </a:endParaRPr>
          </a:p>
        </p:txBody>
      </p:sp>
      <p:sp>
        <p:nvSpPr>
          <p:cNvPr id="6" name="Rectangle 2">
            <a:extLst>
              <a:ext uri="{FF2B5EF4-FFF2-40B4-BE49-F238E27FC236}">
                <a16:creationId xmlns:a16="http://schemas.microsoft.com/office/drawing/2014/main" id="{183B0572-A1C2-858D-5D3D-0E2354442FE9}"/>
              </a:ext>
            </a:extLst>
          </p:cNvPr>
          <p:cNvSpPr>
            <a:spLocks noGrp="1" noChangeArrowheads="1"/>
          </p:cNvSpPr>
          <p:nvPr>
            <p:ph idx="1"/>
          </p:nvPr>
        </p:nvSpPr>
        <p:spPr bwMode="auto">
          <a:xfrm>
            <a:off x="-1611485" y="1020892"/>
            <a:ext cx="13270085" cy="193899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2660020" lvl="8" indent="-342900" eaLnBrk="0" fontAlgn="base" hangingPunct="0">
              <a:lnSpc>
                <a:spcPct val="100000"/>
              </a:lnSpc>
              <a:spcBef>
                <a:spcPct val="0"/>
              </a:spcBef>
              <a:spcAft>
                <a:spcPct val="0"/>
              </a:spcAft>
              <a:buClrTx/>
            </a:pPr>
            <a:r>
              <a:rPr kumimoji="0" lang="en-US" altLang="en-US" sz="2400" b="0" i="0" u="none" strike="noStrike" cap="none" normalizeH="0" baseline="0" dirty="0">
                <a:ln>
                  <a:noFill/>
                </a:ln>
                <a:solidFill>
                  <a:srgbClr val="000000"/>
                </a:solidFill>
                <a:effectLst/>
                <a:cs typeface="Times New Roman" panose="02020603050405020304" pitchFamily="18" charset="0"/>
              </a:rPr>
              <a:t>Interaction terms in </a:t>
            </a:r>
            <a:r>
              <a:rPr kumimoji="0" lang="en-US" altLang="en-US" sz="2400" b="0" i="0" u="none" strike="noStrike" cap="none" normalizeH="0" baseline="0" dirty="0" err="1">
                <a:ln>
                  <a:noFill/>
                </a:ln>
                <a:solidFill>
                  <a:srgbClr val="000000"/>
                </a:solidFill>
                <a:effectLst/>
                <a:cs typeface="Times New Roman" panose="02020603050405020304" pitchFamily="18" charset="0"/>
              </a:rPr>
              <a:t>probit</a:t>
            </a:r>
            <a:r>
              <a:rPr kumimoji="0" lang="en-US" altLang="en-US" sz="2400" b="0" i="0" u="none" strike="noStrike" cap="none" normalizeH="0" baseline="0" dirty="0">
                <a:ln>
                  <a:noFill/>
                </a:ln>
                <a:solidFill>
                  <a:srgbClr val="000000"/>
                </a:solidFill>
                <a:effectLst/>
                <a:cs typeface="Times New Roman" panose="02020603050405020304" pitchFamily="18" charset="0"/>
              </a:rPr>
              <a:t> and logit models are very tricky to interpret</a:t>
            </a:r>
          </a:p>
          <a:p>
            <a:pPr marL="2660020" lvl="8" indent="-342900" eaLnBrk="0" fontAlgn="base" hangingPunct="0">
              <a:lnSpc>
                <a:spcPct val="100000"/>
              </a:lnSpc>
              <a:spcBef>
                <a:spcPct val="0"/>
              </a:spcBef>
              <a:spcAft>
                <a:spcPct val="0"/>
              </a:spcAft>
              <a:buClrTx/>
            </a:pPr>
            <a:r>
              <a:rPr lang="en-US" altLang="en-US" sz="2400" dirty="0">
                <a:solidFill>
                  <a:srgbClr val="000000"/>
                </a:solidFill>
                <a:cs typeface="Times New Roman" panose="02020603050405020304" pitchFamily="18" charset="0"/>
              </a:rPr>
              <a:t>M</a:t>
            </a:r>
            <a:r>
              <a:rPr kumimoji="0" lang="en-US" altLang="en-US" sz="2400" b="0" i="0" u="none" strike="noStrike" cap="none" normalizeH="0" baseline="0" dirty="0">
                <a:ln>
                  <a:noFill/>
                </a:ln>
                <a:solidFill>
                  <a:srgbClr val="000000"/>
                </a:solidFill>
                <a:effectLst/>
                <a:cs typeface="Times New Roman" panose="02020603050405020304" pitchFamily="18" charset="0"/>
              </a:rPr>
              <a:t>arginal effects for them should be looked at with suspicion</a:t>
            </a:r>
          </a:p>
          <a:p>
            <a:pPr marL="2660020" lvl="8" indent="-342900" eaLnBrk="0" fontAlgn="base" hangingPunct="0">
              <a:lnSpc>
                <a:spcPct val="100000"/>
              </a:lnSpc>
              <a:spcBef>
                <a:spcPct val="0"/>
              </a:spcBef>
              <a:spcAft>
                <a:spcPct val="0"/>
              </a:spcAft>
              <a:buClrTx/>
            </a:pPr>
            <a:r>
              <a:rPr lang="en-US" altLang="en-US" sz="2400" dirty="0">
                <a:solidFill>
                  <a:srgbClr val="000000"/>
                </a:solidFill>
                <a:cs typeface="Times New Roman" panose="02020603050405020304" pitchFamily="18" charset="0"/>
              </a:rPr>
              <a:t>Look at predict()ed values instead</a:t>
            </a:r>
          </a:p>
          <a:p>
            <a:pPr marL="2660020" lvl="8" indent="-342900" eaLnBrk="0" fontAlgn="base" hangingPunct="0">
              <a:lnSpc>
                <a:spcPct val="100000"/>
              </a:lnSpc>
              <a:spcBef>
                <a:spcPct val="0"/>
              </a:spcBef>
              <a:spcAft>
                <a:spcPct val="0"/>
              </a:spcAft>
              <a:buClrTx/>
            </a:pPr>
            <a:r>
              <a:rPr kumimoji="0" lang="en-US" altLang="en-US" sz="2400" b="0" i="0" u="none" strike="noStrike" cap="none" normalizeH="0" baseline="0" dirty="0">
                <a:ln>
                  <a:noFill/>
                </a:ln>
                <a:solidFill>
                  <a:srgbClr val="000000"/>
                </a:solidFill>
                <a:effectLst/>
                <a:cs typeface="Times New Roman" panose="02020603050405020304" pitchFamily="18" charset="0"/>
              </a:rPr>
              <a:t>See </a:t>
            </a:r>
            <a:r>
              <a:rPr kumimoji="0" lang="en-US" altLang="en-US" sz="2400" b="0" i="0" u="none" strike="noStrike" cap="none" normalizeH="0" baseline="0" dirty="0">
                <a:ln>
                  <a:noFill/>
                </a:ln>
                <a:solidFill>
                  <a:srgbClr val="F92672"/>
                </a:solidFill>
                <a:effectLst/>
                <a:cs typeface="Times New Roman" panose="02020603050405020304" pitchFamily="18" charset="0"/>
                <a:hlinkClick r:id="rId4"/>
              </a:rPr>
              <a:t>Ai and Norton (2003)</a:t>
            </a:r>
            <a:endParaRPr kumimoji="0" lang="en-US" altLang="en-US" sz="2400" b="0" i="0" u="none" strike="noStrike" cap="none" normalizeH="0" baseline="0" dirty="0">
              <a:ln>
                <a:noFill/>
              </a:ln>
              <a:solidFill>
                <a:srgbClr val="000000"/>
              </a:solidFill>
              <a:effectLs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5587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Complications in GLM: Nonlinear models and IV</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if we want to do IV for a binary outcome or endogenous variable? </a:t>
            </a:r>
          </a:p>
          <a:p>
            <a:r>
              <a:rPr lang="en-US" sz="2400" dirty="0">
                <a:cs typeface="Times New Roman" panose="02020603050405020304" pitchFamily="18" charset="0"/>
              </a:rPr>
              <a:t>Can we just run a logit/</a:t>
            </a:r>
            <a:r>
              <a:rPr lang="en-US" sz="2400" dirty="0" err="1">
                <a:cs typeface="Times New Roman" panose="02020603050405020304" pitchFamily="18" charset="0"/>
              </a:rPr>
              <a:t>probit</a:t>
            </a:r>
            <a:r>
              <a:rPr lang="en-US" sz="2400" dirty="0">
                <a:cs typeface="Times New Roman" panose="02020603050405020304" pitchFamily="18" charset="0"/>
              </a:rPr>
              <a:t> first-stage? Can we use a </a:t>
            </a:r>
            <a:r>
              <a:rPr lang="en-US" sz="2400" dirty="0" err="1">
                <a:cs typeface="Times New Roman" panose="02020603050405020304" pitchFamily="18" charset="0"/>
              </a:rPr>
              <a:t>probit</a:t>
            </a:r>
            <a:r>
              <a:rPr lang="en-US" sz="2400" dirty="0">
                <a:cs typeface="Times New Roman" panose="02020603050405020304" pitchFamily="18" charset="0"/>
              </a:rPr>
              <a:t>/logit in the second stage if the outcome is binary? </a:t>
            </a:r>
          </a:p>
          <a:p>
            <a:pPr lvl="1"/>
            <a:endParaRPr lang="en-US" sz="2400" dirty="0">
              <a:cs typeface="Times New Roman" panose="02020603050405020304" pitchFamily="18" charset="0"/>
            </a:endParaRPr>
          </a:p>
        </p:txBody>
      </p:sp>
    </p:spTree>
    <p:extLst>
      <p:ext uri="{BB962C8B-B14F-4D97-AF65-F5344CB8AC3E}">
        <p14:creationId xmlns:p14="http://schemas.microsoft.com/office/powerpoint/2010/main" val="5087934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Complications in GLM: Nonlinear models and IV</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What if we want to do IV for a binary outcome or endogenous variable? </a:t>
                </a:r>
              </a:p>
              <a:p>
                <a:r>
                  <a:rPr lang="en-US" sz="2400" dirty="0">
                    <a:cs typeface="Times New Roman" panose="02020603050405020304" pitchFamily="18" charset="0"/>
                  </a:rPr>
                  <a:t>Can we just run a logit/</a:t>
                </a:r>
                <a:r>
                  <a:rPr lang="en-US" sz="2400" dirty="0" err="1">
                    <a:cs typeface="Times New Roman" panose="02020603050405020304" pitchFamily="18" charset="0"/>
                  </a:rPr>
                  <a:t>probit</a:t>
                </a:r>
                <a:r>
                  <a:rPr lang="en-US" sz="2400" dirty="0">
                    <a:cs typeface="Times New Roman" panose="02020603050405020304" pitchFamily="18" charset="0"/>
                  </a:rPr>
                  <a:t> first-stage? Can we use a </a:t>
                </a:r>
                <a:r>
                  <a:rPr lang="en-US" sz="2400" dirty="0" err="1">
                    <a:cs typeface="Times New Roman" panose="02020603050405020304" pitchFamily="18" charset="0"/>
                  </a:rPr>
                  <a:t>probit</a:t>
                </a:r>
                <a:r>
                  <a:rPr lang="en-US" sz="2400" dirty="0">
                    <a:cs typeface="Times New Roman" panose="02020603050405020304" pitchFamily="18" charset="0"/>
                  </a:rPr>
                  <a:t>/logit in the second stage if the outcome is binary? </a:t>
                </a:r>
              </a:p>
              <a:p>
                <a:r>
                  <a:rPr lang="en-US" sz="2400" dirty="0">
                    <a:cs typeface="Times New Roman" panose="02020603050405020304" pitchFamily="18" charset="0"/>
                  </a:rPr>
                  <a:t>No! And not just because Jerry Hausman calls this the </a:t>
                </a:r>
                <a:r>
                  <a:rPr lang="en-US" sz="2400" b="1" dirty="0">
                    <a:solidFill>
                      <a:schemeClr val="accent2">
                        <a:lumMod val="75000"/>
                      </a:schemeClr>
                    </a:solidFill>
                    <a:cs typeface="Times New Roman" panose="02020603050405020304" pitchFamily="18" charset="0"/>
                  </a:rPr>
                  <a:t>forbidden regression</a:t>
                </a:r>
                <a:endParaRPr lang="en-US" sz="2400" dirty="0">
                  <a:solidFill>
                    <a:schemeClr val="accent2">
                      <a:lumMod val="75000"/>
                    </a:schemeClr>
                  </a:solidFill>
                  <a:cs typeface="Times New Roman" panose="02020603050405020304" pitchFamily="18" charset="0"/>
                </a:endParaRPr>
              </a:p>
              <a:p>
                <a:r>
                  <a:rPr lang="en-US" sz="2400" dirty="0">
                    <a:cs typeface="Times New Roman" panose="02020603050405020304" pitchFamily="18" charset="0"/>
                  </a:rPr>
                  <a:t>Even if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𝐶𝑜𝑣</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𝑍</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𝜀</m:t>
                        </m:r>
                      </m:e>
                    </m:d>
                    <m:r>
                      <a:rPr lang="en-US" sz="2400" b="0" i="1" smtClean="0">
                        <a:latin typeface="Cambria Math" panose="02040503050406030204" pitchFamily="18" charset="0"/>
                        <a:cs typeface="Times New Roman" panose="02020603050405020304" pitchFamily="18" charset="0"/>
                      </a:rPr>
                      <m:t>=0</m:t>
                    </m:r>
                  </m:oMath>
                </a14:m>
                <a:r>
                  <a:rPr lang="en-US" sz="2400" dirty="0">
                    <a:cs typeface="Times New Roman" panose="02020603050405020304" pitchFamily="18" charset="0"/>
                  </a:rPr>
                  <a:t>, fitted values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𝑋</m:t>
                        </m:r>
                      </m:e>
                    </m:acc>
                  </m:oMath>
                </a14:m>
                <a:r>
                  <a:rPr lang="en-US" sz="2400" dirty="0">
                    <a:cs typeface="Times New Roman" panose="02020603050405020304" pitchFamily="18" charset="0"/>
                  </a:rPr>
                  <a:t> will all depend on values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𝑍</m:t>
                    </m:r>
                  </m:oMath>
                </a14:m>
                <a:r>
                  <a:rPr lang="en-US" sz="2400" dirty="0">
                    <a:cs typeface="Times New Roman" panose="02020603050405020304" pitchFamily="18" charset="0"/>
                  </a:rPr>
                  <a:t> </a:t>
                </a:r>
                <a:r>
                  <a:rPr lang="en-US" sz="2400" i="1" dirty="0">
                    <a:cs typeface="Times New Roman" panose="02020603050405020304" pitchFamily="18" charset="0"/>
                  </a:rPr>
                  <a:t>and all other regressors</a:t>
                </a:r>
                <a:r>
                  <a:rPr lang="en-US" sz="2400" dirty="0">
                    <a:cs typeface="Times New Roman" panose="02020603050405020304" pitchFamily="18" charset="0"/>
                  </a:rPr>
                  <a:t>, given the link function</a:t>
                </a:r>
              </a:p>
              <a:p>
                <a:pPr lvl="1"/>
                <a:r>
                  <a:rPr lang="en-US" sz="2400" dirty="0">
                    <a:cs typeface="Times New Roman" panose="02020603050405020304" pitchFamily="18" charset="0"/>
                  </a:rPr>
                  <a:t>This leaves original back door (between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𝑋</m:t>
                    </m:r>
                  </m:oMath>
                </a14:m>
                <a:r>
                  <a:rPr lang="en-US" sz="2400" dirty="0">
                    <a:cs typeface="Times New Roman" panose="02020603050405020304" pitchFamily="18" charset="0"/>
                  </a:rPr>
                  <a:t> and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𝜀</m:t>
                    </m:r>
                    <m:r>
                      <a:rPr lang="en-US" sz="2400" b="0" i="1" smtClean="0">
                        <a:latin typeface="Cambria Math" panose="02040503050406030204" pitchFamily="18" charset="0"/>
                        <a:cs typeface="Times New Roman" panose="02020603050405020304" pitchFamily="18" charset="0"/>
                      </a:rPr>
                      <m:t>)</m:t>
                    </m:r>
                  </m:oMath>
                </a14:m>
                <a:r>
                  <a:rPr lang="en-US" sz="2400" dirty="0">
                    <a:cs typeface="Times New Roman" panose="02020603050405020304" pitchFamily="18" charset="0"/>
                  </a:rPr>
                  <a:t> open!</a:t>
                </a:r>
              </a:p>
              <a:p>
                <a:pPr lvl="1"/>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427" t="-1305"/>
                </a:stretch>
              </a:blipFill>
            </p:spPr>
            <p:txBody>
              <a:bodyPr/>
              <a:lstStyle/>
              <a:p>
                <a:r>
                  <a:rPr lang="en-US">
                    <a:noFill/>
                  </a:rPr>
                  <a:t> </a:t>
                </a:r>
              </a:p>
            </p:txBody>
          </p:sp>
        </mc:Fallback>
      </mc:AlternateContent>
    </p:spTree>
    <p:extLst>
      <p:ext uri="{BB962C8B-B14F-4D97-AF65-F5344CB8AC3E}">
        <p14:creationId xmlns:p14="http://schemas.microsoft.com/office/powerpoint/2010/main" val="31012894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can you do instead?</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Can use an LPM </a:t>
                </a:r>
              </a:p>
              <a:p>
                <a:pPr lvl="2"/>
                <a:r>
                  <a:rPr lang="en-US" sz="2400" dirty="0">
                    <a:cs typeface="Times New Roman" panose="02020603050405020304" pitchFamily="18" charset="0"/>
                  </a:rPr>
                  <a:t>2SLS works this way</a:t>
                </a:r>
              </a:p>
              <a:p>
                <a:pPr lvl="2"/>
                <a:r>
                  <a:rPr lang="en-US" sz="2400" dirty="0">
                    <a:cs typeface="Times New Roman" panose="02020603050405020304" pitchFamily="18" charset="0"/>
                  </a:rPr>
                  <a:t>But you have to deal with downsides of LPM</a:t>
                </a:r>
              </a:p>
              <a:p>
                <a:pPr lvl="2"/>
                <a:r>
                  <a:rPr lang="en-US" sz="2400" dirty="0">
                    <a:cs typeface="Times New Roman" panose="02020603050405020304" pitchFamily="18" charset="0"/>
                  </a:rPr>
                  <a:t>Also, recall that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𝑦</m:t>
                        </m:r>
                      </m:e>
                    </m:acc>
                  </m:oMath>
                </a14:m>
                <a:r>
                  <a:rPr lang="en-US" sz="2400" dirty="0">
                    <a:cs typeface="Times New Roman" panose="02020603050405020304" pitchFamily="18" charset="0"/>
                  </a:rPr>
                  <a:t> needs to be far from 0 or 1</a:t>
                </a:r>
              </a:p>
              <a:p>
                <a:pPr lvl="2"/>
                <a:r>
                  <a:rPr lang="en-US" sz="2400" dirty="0">
                    <a:cs typeface="Times New Roman" panose="02020603050405020304" pitchFamily="18" charset="0"/>
                  </a:rPr>
                  <a:t>Your standard errors will be less precise this way</a:t>
                </a:r>
              </a:p>
              <a:p>
                <a:pPr lvl="1"/>
                <a:endParaRPr lang="en-US" sz="24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9501297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can you do instead?</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pPr marL="731520" lvl="1" indent="-457200">
                  <a:buFont typeface="+mj-lt"/>
                  <a:buAutoNum type="arabicPeriod"/>
                </a:pPr>
                <a:r>
                  <a:rPr lang="en-US" sz="2400" dirty="0">
                    <a:cs typeface="Times New Roman" panose="02020603050405020304" pitchFamily="18" charset="0"/>
                  </a:rPr>
                  <a:t>Can use an LPM </a:t>
                </a:r>
              </a:p>
              <a:p>
                <a:pPr lvl="2"/>
                <a:r>
                  <a:rPr lang="en-US" sz="2400" dirty="0">
                    <a:cs typeface="Times New Roman" panose="02020603050405020304" pitchFamily="18" charset="0"/>
                  </a:rPr>
                  <a:t>2SLS works this way</a:t>
                </a:r>
              </a:p>
              <a:p>
                <a:pPr lvl="2"/>
                <a:r>
                  <a:rPr lang="en-US" sz="2400" dirty="0">
                    <a:cs typeface="Times New Roman" panose="02020603050405020304" pitchFamily="18" charset="0"/>
                  </a:rPr>
                  <a:t>But you have to deal with downsides of LPM</a:t>
                </a:r>
              </a:p>
              <a:p>
                <a:pPr lvl="2"/>
                <a:r>
                  <a:rPr lang="en-US" sz="2400" dirty="0">
                    <a:cs typeface="Times New Roman" panose="02020603050405020304" pitchFamily="18" charset="0"/>
                  </a:rPr>
                  <a:t>Also, recall that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𝑦</m:t>
                        </m:r>
                      </m:e>
                    </m:acc>
                  </m:oMath>
                </a14:m>
                <a:r>
                  <a:rPr lang="en-US" sz="2400" dirty="0">
                    <a:cs typeface="Times New Roman" panose="02020603050405020304" pitchFamily="18" charset="0"/>
                  </a:rPr>
                  <a:t> needs to be far from 0 or 1</a:t>
                </a:r>
              </a:p>
              <a:p>
                <a:pPr lvl="2"/>
                <a:r>
                  <a:rPr lang="en-US" sz="2400" dirty="0">
                    <a:cs typeface="Times New Roman" panose="02020603050405020304" pitchFamily="18" charset="0"/>
                  </a:rPr>
                  <a:t>Your standard errors will be less precise this way</a:t>
                </a:r>
              </a:p>
              <a:p>
                <a:pPr marL="731520" lvl="1" indent="-457200">
                  <a:buFont typeface="+mj-lt"/>
                  <a:buAutoNum type="arabicPeriod"/>
                </a:pPr>
                <a:r>
                  <a:rPr lang="en-US" sz="2400" b="1" dirty="0">
                    <a:solidFill>
                      <a:schemeClr val="accent2">
                        <a:lumMod val="75000"/>
                      </a:schemeClr>
                    </a:solidFill>
                    <a:cs typeface="Times New Roman" panose="02020603050405020304" pitchFamily="18" charset="0"/>
                  </a:rPr>
                  <a:t>If endogenous </a:t>
                </a:r>
                <a:r>
                  <a:rPr lang="en-US" sz="2400" b="1" i="1" dirty="0">
                    <a:solidFill>
                      <a:schemeClr val="accent2">
                        <a:lumMod val="75000"/>
                      </a:schemeClr>
                    </a:solidFill>
                    <a:cs typeface="Times New Roman" panose="02020603050405020304" pitchFamily="18" charset="0"/>
                  </a:rPr>
                  <a:t>regressor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𝑿</m:t>
                    </m:r>
                  </m:oMath>
                </a14:m>
                <a:r>
                  <a:rPr lang="en-US" sz="2400" b="1" dirty="0">
                    <a:solidFill>
                      <a:schemeClr val="accent2">
                        <a:lumMod val="75000"/>
                      </a:schemeClr>
                    </a:solidFill>
                    <a:cs typeface="Times New Roman" panose="02020603050405020304" pitchFamily="18" charset="0"/>
                  </a:rPr>
                  <a:t> is binary</a:t>
                </a:r>
              </a:p>
              <a:p>
                <a:pPr lvl="2"/>
                <a:r>
                  <a:rPr lang="en-US" sz="2400" dirty="0">
                    <a:cs typeface="Times New Roman" panose="02020603050405020304" pitchFamily="18" charset="0"/>
                  </a:rPr>
                  <a:t>Run a </a:t>
                </a:r>
                <a:r>
                  <a:rPr lang="en-US" sz="2400" dirty="0" err="1">
                    <a:cs typeface="Times New Roman" panose="02020603050405020304" pitchFamily="18" charset="0"/>
                  </a:rPr>
                  <a:t>probit</a:t>
                </a:r>
                <a:r>
                  <a:rPr lang="en-US" sz="2400" dirty="0">
                    <a:cs typeface="Times New Roman" panose="02020603050405020304" pitchFamily="18" charset="0"/>
                  </a:rPr>
                  <a:t> in first stage</a:t>
                </a:r>
              </a:p>
              <a:p>
                <a:pPr lvl="2"/>
                <a:r>
                  <a:rPr lang="en-US" sz="2400" dirty="0">
                    <a:cs typeface="Times New Roman" panose="02020603050405020304" pitchFamily="18" charset="0"/>
                  </a:rPr>
                  <a:t>Use predicted values </a:t>
                </a:r>
                <a:r>
                  <a:rPr lang="en-US" sz="2400" i="1" dirty="0">
                    <a:cs typeface="Times New Roman" panose="02020603050405020304" pitchFamily="18" charset="0"/>
                  </a:rPr>
                  <a:t>as the instrument </a:t>
                </a:r>
                <a:r>
                  <a:rPr lang="en-US" sz="2400" dirty="0">
                    <a:cs typeface="Times New Roman" panose="02020603050405020304" pitchFamily="18" charset="0"/>
                  </a:rPr>
                  <a:t>in the second stage</a:t>
                </a:r>
              </a:p>
              <a:p>
                <a:pPr lvl="2"/>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19744227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What can you do instead?</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pPr marL="731520" lvl="1" indent="-457200">
                  <a:buFont typeface="+mj-lt"/>
                  <a:buAutoNum type="arabicPeriod"/>
                </a:pPr>
                <a:r>
                  <a:rPr lang="en-US" sz="2400" dirty="0">
                    <a:cs typeface="Times New Roman" panose="02020603050405020304" pitchFamily="18" charset="0"/>
                  </a:rPr>
                  <a:t>Can use an LPM </a:t>
                </a:r>
              </a:p>
              <a:p>
                <a:pPr lvl="2"/>
                <a:r>
                  <a:rPr lang="en-US" sz="2400" dirty="0">
                    <a:cs typeface="Times New Roman" panose="02020603050405020304" pitchFamily="18" charset="0"/>
                  </a:rPr>
                  <a:t>2SLS works this way</a:t>
                </a:r>
              </a:p>
              <a:p>
                <a:pPr lvl="2"/>
                <a:r>
                  <a:rPr lang="en-US" sz="2400" dirty="0">
                    <a:cs typeface="Times New Roman" panose="02020603050405020304" pitchFamily="18" charset="0"/>
                  </a:rPr>
                  <a:t>But you have to deal with downsides of LPM</a:t>
                </a:r>
              </a:p>
              <a:p>
                <a:pPr lvl="2"/>
                <a:r>
                  <a:rPr lang="en-US" sz="2400" dirty="0">
                    <a:cs typeface="Times New Roman" panose="02020603050405020304" pitchFamily="18" charset="0"/>
                  </a:rPr>
                  <a:t>Also, recall that </a:t>
                </a:r>
                <a14:m>
                  <m:oMath xmlns:m="http://schemas.openxmlformats.org/officeDocument/2006/math">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𝑦</m:t>
                        </m:r>
                      </m:e>
                    </m:acc>
                  </m:oMath>
                </a14:m>
                <a:r>
                  <a:rPr lang="en-US" sz="2400" dirty="0">
                    <a:cs typeface="Times New Roman" panose="02020603050405020304" pitchFamily="18" charset="0"/>
                  </a:rPr>
                  <a:t> needs to be far from 0 or 1</a:t>
                </a:r>
              </a:p>
              <a:p>
                <a:pPr lvl="2"/>
                <a:r>
                  <a:rPr lang="en-US" sz="2400" dirty="0">
                    <a:cs typeface="Times New Roman" panose="02020603050405020304" pitchFamily="18" charset="0"/>
                  </a:rPr>
                  <a:t>Your standard errors will be less precise this way</a:t>
                </a:r>
              </a:p>
              <a:p>
                <a:pPr marL="731520" lvl="1" indent="-457200">
                  <a:buFont typeface="+mj-lt"/>
                  <a:buAutoNum type="arabicPeriod"/>
                </a:pPr>
                <a:r>
                  <a:rPr lang="en-US" sz="2400" dirty="0">
                    <a:solidFill>
                      <a:schemeClr val="tx1"/>
                    </a:solidFill>
                    <a:cs typeface="Times New Roman" panose="02020603050405020304" pitchFamily="18" charset="0"/>
                  </a:rPr>
                  <a:t>If endogenous </a:t>
                </a:r>
                <a:r>
                  <a:rPr lang="en-US" sz="2400" i="1" dirty="0">
                    <a:solidFill>
                      <a:schemeClr val="tx1"/>
                    </a:solidFill>
                    <a:cs typeface="Times New Roman" panose="02020603050405020304" pitchFamily="18" charset="0"/>
                  </a:rPr>
                  <a:t>regressor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𝑋</m:t>
                    </m:r>
                  </m:oMath>
                </a14:m>
                <a:r>
                  <a:rPr lang="en-US" sz="2400" dirty="0">
                    <a:solidFill>
                      <a:schemeClr val="tx1"/>
                    </a:solidFill>
                    <a:cs typeface="Times New Roman" panose="02020603050405020304" pitchFamily="18" charset="0"/>
                  </a:rPr>
                  <a:t> is binary</a:t>
                </a:r>
              </a:p>
              <a:p>
                <a:pPr lvl="2"/>
                <a:r>
                  <a:rPr lang="en-US" sz="2400" dirty="0">
                    <a:cs typeface="Times New Roman" panose="02020603050405020304" pitchFamily="18" charset="0"/>
                  </a:rPr>
                  <a:t>Run a </a:t>
                </a:r>
                <a:r>
                  <a:rPr lang="en-US" sz="2400" dirty="0" err="1">
                    <a:cs typeface="Times New Roman" panose="02020603050405020304" pitchFamily="18" charset="0"/>
                  </a:rPr>
                  <a:t>probit</a:t>
                </a:r>
                <a:r>
                  <a:rPr lang="en-US" sz="2400" dirty="0">
                    <a:cs typeface="Times New Roman" panose="02020603050405020304" pitchFamily="18" charset="0"/>
                  </a:rPr>
                  <a:t> in first stage</a:t>
                </a:r>
              </a:p>
              <a:p>
                <a:pPr lvl="2"/>
                <a:r>
                  <a:rPr lang="en-US" sz="2400" dirty="0">
                    <a:cs typeface="Times New Roman" panose="02020603050405020304" pitchFamily="18" charset="0"/>
                  </a:rPr>
                  <a:t>Use predicted values </a:t>
                </a:r>
                <a:r>
                  <a:rPr lang="en-US" sz="2400" i="1" dirty="0">
                    <a:cs typeface="Times New Roman" panose="02020603050405020304" pitchFamily="18" charset="0"/>
                  </a:rPr>
                  <a:t>as the instrument </a:t>
                </a:r>
                <a:r>
                  <a:rPr lang="en-US" sz="2400" dirty="0">
                    <a:cs typeface="Times New Roman" panose="02020603050405020304" pitchFamily="18" charset="0"/>
                  </a:rPr>
                  <a:t>in the second stage</a:t>
                </a:r>
              </a:p>
              <a:p>
                <a:pPr marL="788670" lvl="1" indent="-514350">
                  <a:buFont typeface="+mj-lt"/>
                  <a:buAutoNum type="arabicPeriod"/>
                </a:pPr>
                <a:r>
                  <a:rPr lang="en-US" sz="2400" b="1" dirty="0">
                    <a:solidFill>
                      <a:schemeClr val="accent2">
                        <a:lumMod val="75000"/>
                      </a:schemeClr>
                    </a:solidFill>
                    <a:cs typeface="Times New Roman" panose="02020603050405020304" pitchFamily="18" charset="0"/>
                  </a:rPr>
                  <a:t>If outcome </a:t>
                </a:r>
                <a14:m>
                  <m:oMath xmlns:m="http://schemas.openxmlformats.org/officeDocument/2006/math">
                    <m:r>
                      <a:rPr lang="en-US" sz="2400" b="1" i="1" smtClean="0">
                        <a:solidFill>
                          <a:schemeClr val="accent2">
                            <a:lumMod val="75000"/>
                          </a:schemeClr>
                        </a:solidFill>
                        <a:latin typeface="Cambria Math" panose="02040503050406030204" pitchFamily="18" charset="0"/>
                        <a:cs typeface="Times New Roman" panose="02020603050405020304" pitchFamily="18" charset="0"/>
                      </a:rPr>
                      <m:t>𝒀</m:t>
                    </m:r>
                  </m:oMath>
                </a14:m>
                <a:r>
                  <a:rPr lang="en-US" sz="2400" b="1" dirty="0">
                    <a:solidFill>
                      <a:schemeClr val="accent2">
                        <a:lumMod val="75000"/>
                      </a:schemeClr>
                    </a:solidFill>
                    <a:cs typeface="Times New Roman" panose="02020603050405020304" pitchFamily="18" charset="0"/>
                  </a:rPr>
                  <a:t> is binary</a:t>
                </a:r>
              </a:p>
              <a:p>
                <a:pPr lvl="2"/>
                <a:r>
                  <a:rPr lang="en-US" sz="2400" dirty="0">
                    <a:solidFill>
                      <a:schemeClr val="tx1"/>
                    </a:solidFill>
                    <a:cs typeface="Times New Roman" panose="02020603050405020304" pitchFamily="18" charset="0"/>
                  </a:rPr>
                  <a:t>Control function approach</a:t>
                </a:r>
              </a:p>
              <a:p>
                <a:pPr lvl="2"/>
                <a:r>
                  <a:rPr lang="en-US" sz="2400" dirty="0">
                    <a:solidFill>
                      <a:schemeClr val="tx1"/>
                    </a:solidFill>
                    <a:cs typeface="Times New Roman" panose="02020603050405020304" pitchFamily="18" charset="0"/>
                  </a:rPr>
                  <a:t>Idea: use endogenous </a:t>
                </a:r>
                <a14:m>
                  <m:oMath xmlns:m="http://schemas.openxmlformats.org/officeDocument/2006/math">
                    <m:r>
                      <a:rPr lang="en-US" sz="2400" b="0" i="1" smtClean="0">
                        <a:solidFill>
                          <a:schemeClr val="tx1"/>
                        </a:solidFill>
                        <a:latin typeface="Cambria Math" panose="02040503050406030204" pitchFamily="18" charset="0"/>
                        <a:cs typeface="Times New Roman" panose="02020603050405020304" pitchFamily="18" charset="0"/>
                      </a:rPr>
                      <m:t>𝑋</m:t>
                    </m:r>
                  </m:oMath>
                </a14:m>
                <a:r>
                  <a:rPr lang="en-US" sz="2400" dirty="0">
                    <a:solidFill>
                      <a:schemeClr val="tx1"/>
                    </a:solidFill>
                    <a:cs typeface="Times New Roman" panose="02020603050405020304" pitchFamily="18" charset="0"/>
                  </a:rPr>
                  <a:t> and “control” for unexplained part</a:t>
                </a:r>
              </a:p>
              <a:p>
                <a:pPr lvl="2"/>
                <a:r>
                  <a:rPr lang="en-US" sz="2400" dirty="0">
                    <a:solidFill>
                      <a:schemeClr val="tx1"/>
                    </a:solidFill>
                    <a:cs typeface="Times New Roman" panose="02020603050405020304" pitchFamily="18" charset="0"/>
                  </a:rPr>
                  <a:t>Done in R with “</a:t>
                </a:r>
                <a:r>
                  <a:rPr lang="en-US" sz="2400" dirty="0" err="1">
                    <a:solidFill>
                      <a:schemeClr val="tx1"/>
                    </a:solidFill>
                    <a:cs typeface="Times New Roman" panose="02020603050405020304" pitchFamily="18" charset="0"/>
                  </a:rPr>
                  <a:t>ivprobit</a:t>
                </a:r>
                <a:r>
                  <a:rPr lang="en-US" sz="2400" dirty="0">
                    <a:solidFill>
                      <a:schemeClr val="tx1"/>
                    </a:solidFill>
                    <a:cs typeface="Times New Roman" panose="02020603050405020304" pitchFamily="18" charset="0"/>
                  </a:rPr>
                  <a:t>” </a:t>
                </a:r>
                <a:endParaRPr lang="en-US" sz="2400" dirty="0">
                  <a:cs typeface="Times New Roman" panose="02020603050405020304" pitchFamily="18" charset="0"/>
                </a:endParaRPr>
              </a:p>
              <a:p>
                <a:pPr lvl="1"/>
                <a:endParaRPr lang="en-US" sz="2600" dirty="0">
                  <a:cs typeface="Times New Roman" panose="02020603050405020304" pitchFamily="18" charset="0"/>
                </a:endParaRPr>
              </a:p>
              <a:p>
                <a:pPr lvl="2"/>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t="-1661"/>
                </a:stretch>
              </a:blipFill>
            </p:spPr>
            <p:txBody>
              <a:bodyPr/>
              <a:lstStyle/>
              <a:p>
                <a:r>
                  <a:rPr lang="en-US">
                    <a:noFill/>
                  </a:rPr>
                  <a:t> </a:t>
                </a:r>
              </a:p>
            </p:txBody>
          </p:sp>
        </mc:Fallback>
      </mc:AlternateContent>
    </p:spTree>
    <p:extLst>
      <p:ext uri="{BB962C8B-B14F-4D97-AF65-F5344CB8AC3E}">
        <p14:creationId xmlns:p14="http://schemas.microsoft.com/office/powerpoint/2010/main" val="37815638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3EDF-660D-4391-A114-A6C54268E445}"/>
              </a:ext>
            </a:extLst>
          </p:cNvPr>
          <p:cNvSpPr>
            <a:spLocks noGrp="1"/>
          </p:cNvSpPr>
          <p:nvPr>
            <p:ph type="ctrTitle"/>
          </p:nvPr>
        </p:nvSpPr>
        <p:spPr>
          <a:xfrm>
            <a:off x="1261872" y="758952"/>
            <a:ext cx="10549128" cy="4041648"/>
          </a:xfrm>
        </p:spPr>
        <p:txBody>
          <a:bodyPr/>
          <a:lstStyle/>
          <a:p>
            <a:r>
              <a:rPr lang="en-US" dirty="0"/>
              <a:t>Example Paper: </a:t>
            </a:r>
            <a:br>
              <a:rPr lang="en-US" dirty="0"/>
            </a:br>
            <a:r>
              <a:rPr lang="en-US" dirty="0" err="1"/>
              <a:t>Bruhin</a:t>
            </a:r>
            <a:r>
              <a:rPr lang="en-US" dirty="0"/>
              <a:t> et al., (2019)</a:t>
            </a:r>
          </a:p>
        </p:txBody>
      </p:sp>
      <p:sp>
        <p:nvSpPr>
          <p:cNvPr id="3" name="Subtitle 2">
            <a:extLst>
              <a:ext uri="{FF2B5EF4-FFF2-40B4-BE49-F238E27FC236}">
                <a16:creationId xmlns:a16="http://schemas.microsoft.com/office/drawing/2014/main" id="{9A7FADE3-4D7C-4B3A-B023-71CD85AECCCB}"/>
              </a:ext>
            </a:extLst>
          </p:cNvPr>
          <p:cNvSpPr>
            <a:spLocks noGrp="1"/>
          </p:cNvSpPr>
          <p:nvPr>
            <p:ph type="subTitle" idx="1"/>
          </p:nvPr>
        </p:nvSpPr>
        <p:spPr/>
        <p:txBody>
          <a:bodyPr/>
          <a:lstStyle/>
          <a:p>
            <a:r>
              <a:rPr lang="en-US" dirty="0"/>
              <a:t>“Spillovers of prosocial motivation: Evidence from an intervention study on blood donors”</a:t>
            </a:r>
          </a:p>
          <a:p>
            <a:r>
              <a:rPr lang="en-US" i="1" dirty="0"/>
              <a:t>Journal of Health Economics</a:t>
            </a:r>
          </a:p>
        </p:txBody>
      </p:sp>
    </p:spTree>
    <p:extLst>
      <p:ext uri="{BB962C8B-B14F-4D97-AF65-F5344CB8AC3E}">
        <p14:creationId xmlns:p14="http://schemas.microsoft.com/office/powerpoint/2010/main" val="3007689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Problem Set 1: One Quick Note on Tables </a:t>
            </a:r>
            <a:endParaRPr lang="en-US" dirty="0"/>
          </a:p>
        </p:txBody>
      </p:sp>
      <p:pic>
        <p:nvPicPr>
          <p:cNvPr id="4" name="Picture 3">
            <a:extLst>
              <a:ext uri="{FF2B5EF4-FFF2-40B4-BE49-F238E27FC236}">
                <a16:creationId xmlns:a16="http://schemas.microsoft.com/office/drawing/2014/main" id="{33FFB110-0C43-866D-8AEB-6EFB2B886B84}"/>
              </a:ext>
            </a:extLst>
          </p:cNvPr>
          <p:cNvPicPr>
            <a:picLocks noChangeAspect="1"/>
          </p:cNvPicPr>
          <p:nvPr/>
        </p:nvPicPr>
        <p:blipFill>
          <a:blip r:embed="rId3"/>
          <a:stretch>
            <a:fillRect/>
          </a:stretch>
        </p:blipFill>
        <p:spPr>
          <a:xfrm>
            <a:off x="304800" y="962232"/>
            <a:ext cx="8076877" cy="5734687"/>
          </a:xfrm>
          <a:prstGeom prst="rect">
            <a:avLst/>
          </a:prstGeom>
        </p:spPr>
      </p:pic>
      <p:sp>
        <p:nvSpPr>
          <p:cNvPr id="6" name="Oval 5">
            <a:extLst>
              <a:ext uri="{FF2B5EF4-FFF2-40B4-BE49-F238E27FC236}">
                <a16:creationId xmlns:a16="http://schemas.microsoft.com/office/drawing/2014/main" id="{9C10F614-0035-2A03-9CC6-A918135FA058}"/>
              </a:ext>
            </a:extLst>
          </p:cNvPr>
          <p:cNvSpPr/>
          <p:nvPr/>
        </p:nvSpPr>
        <p:spPr>
          <a:xfrm>
            <a:off x="1828800" y="900033"/>
            <a:ext cx="3352800" cy="3748167"/>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44EC679-4214-A1F9-4AC3-E0577AB82D08}"/>
              </a:ext>
            </a:extLst>
          </p:cNvPr>
          <p:cNvCxnSpPr>
            <a:cxnSpLocks/>
            <a:stCxn id="6" idx="6"/>
          </p:cNvCxnSpPr>
          <p:nvPr/>
        </p:nvCxnSpPr>
        <p:spPr>
          <a:xfrm flipV="1">
            <a:off x="5181600" y="1625876"/>
            <a:ext cx="3352800" cy="1148241"/>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9E30179-DCD6-FC4C-07F6-D0E86F2B54EE}"/>
              </a:ext>
            </a:extLst>
          </p:cNvPr>
          <p:cNvSpPr txBox="1"/>
          <p:nvPr/>
        </p:nvSpPr>
        <p:spPr>
          <a:xfrm>
            <a:off x="8654628" y="1410432"/>
            <a:ext cx="2387192" cy="430887"/>
          </a:xfrm>
          <a:prstGeom prst="rect">
            <a:avLst/>
          </a:prstGeom>
          <a:solidFill>
            <a:schemeClr val="accent3">
              <a:lumMod val="60000"/>
              <a:lumOff val="40000"/>
            </a:schemeClr>
          </a:solidFill>
          <a:ln>
            <a:solidFill>
              <a:schemeClr val="accent3">
                <a:lumMod val="75000"/>
              </a:schemeClr>
            </a:solidFill>
          </a:ln>
        </p:spPr>
        <p:txBody>
          <a:bodyPr wrap="none" rtlCol="0">
            <a:spAutoFit/>
          </a:bodyPr>
          <a:lstStyle/>
          <a:p>
            <a:r>
              <a:rPr lang="en-US" sz="2200" dirty="0">
                <a:latin typeface="Times New Roman" panose="02020603050405020304" pitchFamily="18" charset="0"/>
                <a:cs typeface="Times New Roman" panose="02020603050405020304" pitchFamily="18" charset="0"/>
              </a:rPr>
              <a:t>Formatted numbers</a:t>
            </a:r>
          </a:p>
        </p:txBody>
      </p:sp>
    </p:spTree>
    <p:extLst>
      <p:ext uri="{BB962C8B-B14F-4D97-AF65-F5344CB8AC3E}">
        <p14:creationId xmlns:p14="http://schemas.microsoft.com/office/powerpoint/2010/main" val="2792545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question: how do peer effects drive donations?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We rely on blood donations for a lot of stuff, but we don’t get a lot of blood</a:t>
            </a:r>
          </a:p>
          <a:p>
            <a:r>
              <a:rPr lang="en-US" sz="2400" dirty="0">
                <a:cs typeface="Times New Roman" panose="02020603050405020304" pitchFamily="18" charset="0"/>
              </a:rPr>
              <a:t>Can peer effects increase turn out? (Motivational complementarities) </a:t>
            </a:r>
          </a:p>
        </p:txBody>
      </p:sp>
      <p:pic>
        <p:nvPicPr>
          <p:cNvPr id="5" name="Picture 4">
            <a:extLst>
              <a:ext uri="{FF2B5EF4-FFF2-40B4-BE49-F238E27FC236}">
                <a16:creationId xmlns:a16="http://schemas.microsoft.com/office/drawing/2014/main" id="{33FF6FDE-6EE7-D11B-4B4E-5B2EAEFC9BE5}"/>
              </a:ext>
            </a:extLst>
          </p:cNvPr>
          <p:cNvPicPr>
            <a:picLocks noChangeAspect="1"/>
          </p:cNvPicPr>
          <p:nvPr/>
        </p:nvPicPr>
        <p:blipFill>
          <a:blip r:embed="rId3"/>
          <a:stretch>
            <a:fillRect/>
          </a:stretch>
        </p:blipFill>
        <p:spPr>
          <a:xfrm>
            <a:off x="2209800" y="2034006"/>
            <a:ext cx="7228501" cy="4823994"/>
          </a:xfrm>
          <a:prstGeom prst="rect">
            <a:avLst/>
          </a:prstGeom>
        </p:spPr>
      </p:pic>
    </p:spTree>
    <p:extLst>
      <p:ext uri="{BB962C8B-B14F-4D97-AF65-F5344CB8AC3E}">
        <p14:creationId xmlns:p14="http://schemas.microsoft.com/office/powerpoint/2010/main" val="9994485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design: </a:t>
            </a:r>
            <a:r>
              <a:rPr lang="en-US" sz="3200" dirty="0">
                <a:cs typeface="Times New Roman" panose="02020603050405020304" pitchFamily="18" charset="0"/>
              </a:rPr>
              <a:t>identifying motivational complementarities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Two (Swiss) donors pre-registered at same address</a:t>
            </a:r>
          </a:p>
          <a:p>
            <a:pPr lvl="1"/>
            <a:r>
              <a:rPr lang="en-US" sz="2200" dirty="0">
                <a:cs typeface="Times New Roman" panose="02020603050405020304" pitchFamily="18" charset="0"/>
              </a:rPr>
              <a:t>Donors receive letter invitations + text message reminders</a:t>
            </a:r>
          </a:p>
          <a:p>
            <a:r>
              <a:rPr lang="en-US" sz="2400" dirty="0">
                <a:cs typeface="Times New Roman" panose="02020603050405020304" pitchFamily="18" charset="0"/>
              </a:rPr>
              <a:t>What’s the endogeneity problem? </a:t>
            </a:r>
          </a:p>
        </p:txBody>
      </p:sp>
      <p:pic>
        <p:nvPicPr>
          <p:cNvPr id="1026" name="Picture 2">
            <a:extLst>
              <a:ext uri="{FF2B5EF4-FFF2-40B4-BE49-F238E27FC236}">
                <a16:creationId xmlns:a16="http://schemas.microsoft.com/office/drawing/2014/main" id="{7574125F-4CDD-0BAB-5380-9652D37362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5" t="2222" r="1251" b="25031"/>
          <a:stretch/>
        </p:blipFill>
        <p:spPr bwMode="auto">
          <a:xfrm>
            <a:off x="914400" y="2438400"/>
            <a:ext cx="9664276" cy="408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4242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design: </a:t>
            </a:r>
            <a:r>
              <a:rPr lang="en-US" sz="3200" dirty="0">
                <a:cs typeface="Times New Roman" panose="02020603050405020304" pitchFamily="18" charset="0"/>
              </a:rPr>
              <a:t>identifying motivational complementarities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Two (Swiss) donors pre-registered at same address</a:t>
            </a:r>
          </a:p>
          <a:p>
            <a:pPr lvl="1"/>
            <a:r>
              <a:rPr lang="en-US" sz="2200" dirty="0">
                <a:cs typeface="Times New Roman" panose="02020603050405020304" pitchFamily="18" charset="0"/>
              </a:rPr>
              <a:t>Donors receive letter invitations + text message reminders</a:t>
            </a:r>
          </a:p>
          <a:p>
            <a:r>
              <a:rPr lang="en-US" sz="2400" dirty="0">
                <a:cs typeface="Times New Roman" panose="02020603050405020304" pitchFamily="18" charset="0"/>
              </a:rPr>
              <a:t>What’s the endogeneity problem? </a:t>
            </a:r>
          </a:p>
          <a:p>
            <a:pPr lvl="1"/>
            <a:r>
              <a:rPr lang="en-US" sz="2200" dirty="0">
                <a:cs typeface="Times New Roman" panose="02020603050405020304" pitchFamily="18" charset="0"/>
              </a:rPr>
              <a:t>Pairs are endogenous</a:t>
            </a:r>
          </a:p>
          <a:p>
            <a:pPr lvl="1"/>
            <a:r>
              <a:rPr lang="en-US" sz="2200" dirty="0">
                <a:cs typeface="Times New Roman" panose="02020603050405020304" pitchFamily="18" charset="0"/>
              </a:rPr>
              <a:t>Even if spillovers exist, they create a “reflection problem”</a:t>
            </a:r>
          </a:p>
          <a:p>
            <a:r>
              <a:rPr lang="en-US" sz="2400" dirty="0">
                <a:cs typeface="Times New Roman" panose="02020603050405020304" pitchFamily="18" charset="0"/>
              </a:rPr>
              <a:t>What’s the strategy?  </a:t>
            </a:r>
          </a:p>
        </p:txBody>
      </p:sp>
    </p:spTree>
    <p:extLst>
      <p:ext uri="{BB962C8B-B14F-4D97-AF65-F5344CB8AC3E}">
        <p14:creationId xmlns:p14="http://schemas.microsoft.com/office/powerpoint/2010/main" val="18724684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design: </a:t>
            </a:r>
            <a:r>
              <a:rPr lang="en-US" sz="3200" dirty="0">
                <a:cs typeface="Times New Roman" panose="02020603050405020304" pitchFamily="18" charset="0"/>
              </a:rPr>
              <a:t>identifying motivational complementarities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Two (Swiss) donors pre-registered at same address</a:t>
            </a:r>
          </a:p>
          <a:p>
            <a:pPr lvl="1"/>
            <a:r>
              <a:rPr lang="en-US" sz="2200" dirty="0">
                <a:cs typeface="Times New Roman" panose="02020603050405020304" pitchFamily="18" charset="0"/>
              </a:rPr>
              <a:t>Donors receive letter invitations + text message reminders</a:t>
            </a:r>
          </a:p>
          <a:p>
            <a:r>
              <a:rPr lang="en-US" sz="2400" dirty="0">
                <a:cs typeface="Times New Roman" panose="02020603050405020304" pitchFamily="18" charset="0"/>
              </a:rPr>
              <a:t>What’s the endogeneity problem? </a:t>
            </a:r>
          </a:p>
          <a:p>
            <a:pPr lvl="1"/>
            <a:r>
              <a:rPr lang="en-US" sz="2200" dirty="0">
                <a:cs typeface="Times New Roman" panose="02020603050405020304" pitchFamily="18" charset="0"/>
              </a:rPr>
              <a:t>Pairs are endogenous</a:t>
            </a:r>
          </a:p>
          <a:p>
            <a:pPr lvl="1"/>
            <a:r>
              <a:rPr lang="en-US" sz="2200" dirty="0">
                <a:cs typeface="Times New Roman" panose="02020603050405020304" pitchFamily="18" charset="0"/>
              </a:rPr>
              <a:t>Even if spillovers exist, they create a “reflection problem”</a:t>
            </a:r>
          </a:p>
          <a:p>
            <a:r>
              <a:rPr lang="en-US" sz="2400" dirty="0">
                <a:cs typeface="Times New Roman" panose="02020603050405020304" pitchFamily="18" charset="0"/>
              </a:rPr>
              <a:t>What’s the strategy? </a:t>
            </a:r>
          </a:p>
          <a:p>
            <a:pPr lvl="1"/>
            <a:r>
              <a:rPr lang="en-US" sz="2200" dirty="0">
                <a:cs typeface="Times New Roman" panose="02020603050405020304" pitchFamily="18" charset="0"/>
              </a:rPr>
              <a:t>Random phone call, telling people their blood type is in short supply.  </a:t>
            </a:r>
          </a:p>
        </p:txBody>
      </p:sp>
      <p:pic>
        <p:nvPicPr>
          <p:cNvPr id="2050" name="Picture 2" descr="I vant to suck your blood - YouTube">
            <a:extLst>
              <a:ext uri="{FF2B5EF4-FFF2-40B4-BE49-F238E27FC236}">
                <a16:creationId xmlns:a16="http://schemas.microsoft.com/office/drawing/2014/main" id="{9B8DB551-2327-220C-D202-A62B85D20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4089722"/>
            <a:ext cx="36576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8075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design: </a:t>
            </a:r>
            <a:r>
              <a:rPr lang="en-US" sz="3200" dirty="0">
                <a:cs typeface="Times New Roman" panose="02020603050405020304" pitchFamily="18" charset="0"/>
              </a:rPr>
              <a:t>identifying motivational complementarities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Two (Swiss) donors pre-registered at same address</a:t>
            </a:r>
          </a:p>
          <a:p>
            <a:pPr lvl="1"/>
            <a:r>
              <a:rPr lang="en-US" sz="2200" dirty="0">
                <a:cs typeface="Times New Roman" panose="02020603050405020304" pitchFamily="18" charset="0"/>
              </a:rPr>
              <a:t>Donors receive letter invitations + text message reminders</a:t>
            </a:r>
          </a:p>
          <a:p>
            <a:r>
              <a:rPr lang="en-US" sz="2400" dirty="0">
                <a:cs typeface="Times New Roman" panose="02020603050405020304" pitchFamily="18" charset="0"/>
              </a:rPr>
              <a:t>What’s the endogeneity problem? </a:t>
            </a:r>
          </a:p>
          <a:p>
            <a:pPr lvl="1"/>
            <a:r>
              <a:rPr lang="en-US" sz="2200" dirty="0">
                <a:cs typeface="Times New Roman" panose="02020603050405020304" pitchFamily="18" charset="0"/>
              </a:rPr>
              <a:t>Pairs are endogenous</a:t>
            </a:r>
          </a:p>
          <a:p>
            <a:pPr lvl="1"/>
            <a:r>
              <a:rPr lang="en-US" sz="2200" dirty="0">
                <a:cs typeface="Times New Roman" panose="02020603050405020304" pitchFamily="18" charset="0"/>
              </a:rPr>
              <a:t>Even if spillovers exist, they create a “reflection problem”</a:t>
            </a:r>
          </a:p>
          <a:p>
            <a:r>
              <a:rPr lang="en-US" sz="2400" dirty="0">
                <a:cs typeface="Times New Roman" panose="02020603050405020304" pitchFamily="18" charset="0"/>
              </a:rPr>
              <a:t>What’s the strategy? </a:t>
            </a:r>
          </a:p>
          <a:p>
            <a:pPr lvl="1"/>
            <a:r>
              <a:rPr lang="en-US" sz="2200" dirty="0">
                <a:cs typeface="Times New Roman" panose="02020603050405020304" pitchFamily="18" charset="0"/>
              </a:rPr>
              <a:t>Random phone call, telling people their blood type is in short supply.</a:t>
            </a:r>
          </a:p>
          <a:p>
            <a:pPr lvl="1"/>
            <a:r>
              <a:rPr lang="en-US" sz="2200" dirty="0">
                <a:cs typeface="Times New Roman" panose="02020603050405020304" pitchFamily="18" charset="0"/>
              </a:rPr>
              <a:t>Is this a valid instrument? Why/why not? </a:t>
            </a:r>
          </a:p>
          <a:p>
            <a:pPr lvl="1"/>
            <a:r>
              <a:rPr lang="en-US" sz="2200" dirty="0">
                <a:cs typeface="Times New Roman" panose="02020603050405020304" pitchFamily="18" charset="0"/>
              </a:rPr>
              <a:t>Based on instrument, estimate a </a:t>
            </a:r>
            <a:r>
              <a:rPr lang="en-US" sz="2200" i="1" dirty="0">
                <a:cs typeface="Times New Roman" panose="02020603050405020304" pitchFamily="18" charset="0"/>
              </a:rPr>
              <a:t>bivariate </a:t>
            </a:r>
            <a:r>
              <a:rPr lang="en-US" sz="2200" i="1" dirty="0" err="1">
                <a:cs typeface="Times New Roman" panose="02020603050405020304" pitchFamily="18" charset="0"/>
              </a:rPr>
              <a:t>probit</a:t>
            </a:r>
            <a:r>
              <a:rPr lang="en-US" sz="2200" i="1" dirty="0">
                <a:cs typeface="Times New Roman" panose="02020603050405020304" pitchFamily="18" charset="0"/>
              </a:rPr>
              <a:t> </a:t>
            </a:r>
            <a:r>
              <a:rPr lang="en-US" sz="2200" dirty="0">
                <a:cs typeface="Times New Roman" panose="02020603050405020304" pitchFamily="18" charset="0"/>
              </a:rPr>
              <a:t>accounting for endogeneity  </a:t>
            </a:r>
          </a:p>
        </p:txBody>
      </p:sp>
    </p:spTree>
    <p:extLst>
      <p:ext uri="{BB962C8B-B14F-4D97-AF65-F5344CB8AC3E}">
        <p14:creationId xmlns:p14="http://schemas.microsoft.com/office/powerpoint/2010/main" val="38123712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design: </a:t>
            </a:r>
            <a:r>
              <a:rPr lang="en-US" sz="3200" dirty="0">
                <a:cs typeface="Times New Roman" panose="02020603050405020304" pitchFamily="18" charset="0"/>
              </a:rPr>
              <a:t>identifying motivational complementarities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Two (Swiss) donors pre-registered at same address</a:t>
            </a:r>
          </a:p>
          <a:p>
            <a:pPr lvl="1"/>
            <a:r>
              <a:rPr lang="en-US" sz="2200" dirty="0">
                <a:cs typeface="Times New Roman" panose="02020603050405020304" pitchFamily="18" charset="0"/>
              </a:rPr>
              <a:t>Donors receive letter invitations + text message reminders</a:t>
            </a:r>
          </a:p>
          <a:p>
            <a:r>
              <a:rPr lang="en-US" sz="2400" dirty="0">
                <a:cs typeface="Times New Roman" panose="02020603050405020304" pitchFamily="18" charset="0"/>
              </a:rPr>
              <a:t>What’s the endogeneity problem? </a:t>
            </a:r>
          </a:p>
          <a:p>
            <a:pPr lvl="1"/>
            <a:r>
              <a:rPr lang="en-US" sz="2200" dirty="0">
                <a:cs typeface="Times New Roman" panose="02020603050405020304" pitchFamily="18" charset="0"/>
              </a:rPr>
              <a:t>Pairs are endogenous</a:t>
            </a:r>
          </a:p>
          <a:p>
            <a:pPr lvl="1"/>
            <a:r>
              <a:rPr lang="en-US" sz="2200" dirty="0">
                <a:cs typeface="Times New Roman" panose="02020603050405020304" pitchFamily="18" charset="0"/>
              </a:rPr>
              <a:t>Even if spillovers exist, they create a “reflection problem”</a:t>
            </a:r>
          </a:p>
          <a:p>
            <a:r>
              <a:rPr lang="en-US" sz="2400" dirty="0">
                <a:cs typeface="Times New Roman" panose="02020603050405020304" pitchFamily="18" charset="0"/>
              </a:rPr>
              <a:t>What’s the strategy? </a:t>
            </a:r>
          </a:p>
          <a:p>
            <a:pPr lvl="1"/>
            <a:r>
              <a:rPr lang="en-US" sz="2200" dirty="0">
                <a:cs typeface="Times New Roman" panose="02020603050405020304" pitchFamily="18" charset="0"/>
              </a:rPr>
              <a:t>Random phone call, telling people their blood type is in short</a:t>
            </a:r>
          </a:p>
          <a:p>
            <a:pPr lvl="1"/>
            <a:r>
              <a:rPr lang="en-US" sz="2200" dirty="0">
                <a:cs typeface="Times New Roman" panose="02020603050405020304" pitchFamily="18" charset="0"/>
              </a:rPr>
              <a:t>Is this a valid instrument? Why/why not? </a:t>
            </a:r>
          </a:p>
          <a:p>
            <a:pPr lvl="1"/>
            <a:r>
              <a:rPr lang="en-US" sz="2200" dirty="0">
                <a:cs typeface="Times New Roman" panose="02020603050405020304" pitchFamily="18" charset="0"/>
              </a:rPr>
              <a:t>Based on instrument, estimate a </a:t>
            </a:r>
            <a:r>
              <a:rPr lang="en-US" sz="2200" i="1" dirty="0">
                <a:cs typeface="Times New Roman" panose="02020603050405020304" pitchFamily="18" charset="0"/>
              </a:rPr>
              <a:t>bivariate </a:t>
            </a:r>
            <a:r>
              <a:rPr lang="en-US" sz="2200" i="1" dirty="0" err="1">
                <a:cs typeface="Times New Roman" panose="02020603050405020304" pitchFamily="18" charset="0"/>
              </a:rPr>
              <a:t>probit</a:t>
            </a:r>
            <a:r>
              <a:rPr lang="en-US" sz="2200" i="1" dirty="0">
                <a:cs typeface="Times New Roman" panose="02020603050405020304" pitchFamily="18" charset="0"/>
              </a:rPr>
              <a:t> </a:t>
            </a:r>
            <a:r>
              <a:rPr lang="en-US" sz="2200" dirty="0">
                <a:cs typeface="Times New Roman" panose="02020603050405020304" pitchFamily="18" charset="0"/>
              </a:rPr>
              <a:t>accounting for</a:t>
            </a:r>
          </a:p>
        </p:txBody>
      </p:sp>
      <p:pic>
        <p:nvPicPr>
          <p:cNvPr id="5" name="Picture 4">
            <a:extLst>
              <a:ext uri="{FF2B5EF4-FFF2-40B4-BE49-F238E27FC236}">
                <a16:creationId xmlns:a16="http://schemas.microsoft.com/office/drawing/2014/main" id="{E20D521E-7AB7-8AF4-7955-8ECBE15FC752}"/>
              </a:ext>
            </a:extLst>
          </p:cNvPr>
          <p:cNvPicPr>
            <a:picLocks noChangeAspect="1"/>
          </p:cNvPicPr>
          <p:nvPr/>
        </p:nvPicPr>
        <p:blipFill>
          <a:blip r:embed="rId3"/>
          <a:stretch>
            <a:fillRect/>
          </a:stretch>
        </p:blipFill>
        <p:spPr>
          <a:xfrm>
            <a:off x="838200" y="1115993"/>
            <a:ext cx="7696200" cy="5464835"/>
          </a:xfrm>
          <a:prstGeom prst="rect">
            <a:avLst/>
          </a:prstGeom>
        </p:spPr>
      </p:pic>
    </p:spTree>
    <p:extLst>
      <p:ext uri="{BB962C8B-B14F-4D97-AF65-F5344CB8AC3E}">
        <p14:creationId xmlns:p14="http://schemas.microsoft.com/office/powerpoint/2010/main" val="42821389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methods: instrument relevance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4400" y="1066801"/>
            <a:ext cx="9984829" cy="5141388"/>
          </a:xfrm>
        </p:spPr>
        <p:txBody>
          <a:bodyPr>
            <a:normAutofit/>
          </a:bodyPr>
          <a:lstStyle/>
          <a:p>
            <a:endParaRPr lang="en-US" sz="2200" dirty="0">
              <a:cs typeface="Times New Roman" panose="02020603050405020304" pitchFamily="18" charset="0"/>
            </a:endParaRPr>
          </a:p>
        </p:txBody>
      </p:sp>
      <p:pic>
        <p:nvPicPr>
          <p:cNvPr id="6" name="Picture 5">
            <a:extLst>
              <a:ext uri="{FF2B5EF4-FFF2-40B4-BE49-F238E27FC236}">
                <a16:creationId xmlns:a16="http://schemas.microsoft.com/office/drawing/2014/main" id="{3610D34E-4D11-8988-9788-9EE87C2AF9EF}"/>
              </a:ext>
            </a:extLst>
          </p:cNvPr>
          <p:cNvPicPr>
            <a:picLocks noChangeAspect="1"/>
          </p:cNvPicPr>
          <p:nvPr/>
        </p:nvPicPr>
        <p:blipFill>
          <a:blip r:embed="rId3"/>
          <a:stretch>
            <a:fillRect/>
          </a:stretch>
        </p:blipFill>
        <p:spPr>
          <a:xfrm>
            <a:off x="609600" y="1042687"/>
            <a:ext cx="10439400" cy="5500484"/>
          </a:xfrm>
          <a:prstGeom prst="rect">
            <a:avLst/>
          </a:prstGeom>
        </p:spPr>
      </p:pic>
    </p:spTree>
    <p:extLst>
      <p:ext uri="{BB962C8B-B14F-4D97-AF65-F5344CB8AC3E}">
        <p14:creationId xmlns:p14="http://schemas.microsoft.com/office/powerpoint/2010/main" val="3191716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methods: bivariate </a:t>
            </a:r>
            <a:r>
              <a:rPr lang="en-US" sz="3600" dirty="0" err="1">
                <a:cs typeface="Times New Roman" panose="02020603050405020304" pitchFamily="18" charset="0"/>
              </a:rPr>
              <a:t>probit</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200" dirty="0">
                    <a:cs typeface="Times New Roman" panose="02020603050405020304" pitchFamily="18" charset="0"/>
                  </a:rPr>
                  <a:t>The propensity to donate is: </a:t>
                </a:r>
              </a:p>
              <a:p>
                <a:pPr marL="0" indent="0">
                  <a:buNone/>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𝑖𝑝</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0</m:t>
                          </m:r>
                        </m:sub>
                      </m:sSub>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𝛿</m:t>
                      </m:r>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𝑌</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𝑝</m:t>
                          </m:r>
                        </m:sub>
                        <m:sup>
                          <m:r>
                            <a:rPr lang="en-US" sz="2200" b="0" i="1" smtClean="0">
                              <a:latin typeface="Cambria Math" panose="02040503050406030204" pitchFamily="18" charset="0"/>
                              <a:cs typeface="Times New Roman" panose="02020603050405020304" pitchFamily="18" charset="0"/>
                            </a:rPr>
                            <m:t>∗</m:t>
                          </m:r>
                        </m:sup>
                      </m:sSubSup>
                      <m:r>
                        <a:rPr lang="en-US" sz="2200" b="0" i="1" smtClean="0">
                          <a:latin typeface="Cambria Math" panose="02040503050406030204" pitchFamily="18" charset="0"/>
                          <a:cs typeface="Times New Roman" panose="02020603050405020304" pitchFamily="18" charset="0"/>
                        </a:rPr>
                        <m:t>+</m:t>
                      </m:r>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up>
                          <m:r>
                            <a:rPr lang="en-US" sz="2200" b="0" i="1" smtClean="0">
                              <a:latin typeface="Cambria Math" panose="02040503050406030204" pitchFamily="18" charset="0"/>
                              <a:cs typeface="Times New Roman" panose="02020603050405020304" pitchFamily="18" charset="0"/>
                            </a:rPr>
                            <m:t>′</m:t>
                          </m:r>
                        </m:sup>
                      </m:sSubSup>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𝑋</m:t>
                          </m:r>
                        </m:e>
                        <m:sub>
                          <m:r>
                            <a:rPr lang="en-US" sz="2200" b="0" i="1" smtClean="0">
                              <a:latin typeface="Cambria Math" panose="02040503050406030204" pitchFamily="18" charset="0"/>
                              <a:cs typeface="Times New Roman" panose="02020603050405020304" pitchFamily="18" charset="0"/>
                            </a:rPr>
                            <m:t>𝑖𝑝</m:t>
                          </m:r>
                        </m:sub>
                      </m:sSub>
                      <m:r>
                        <a:rPr lang="en-US" sz="2200" b="0" i="1" smtClean="0">
                          <a:latin typeface="Cambria Math" panose="02040503050406030204" pitchFamily="18" charset="0"/>
                          <a:cs typeface="Times New Roman" panose="02020603050405020304" pitchFamily="18" charset="0"/>
                        </a:rPr>
                        <m:t>+</m:t>
                      </m:r>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2</m:t>
                          </m:r>
                        </m:sub>
                        <m:sup>
                          <m:r>
                            <a:rPr lang="en-US" sz="2200" b="0" i="1" smtClean="0">
                              <a:latin typeface="Cambria Math" panose="02040503050406030204" pitchFamily="18" charset="0"/>
                              <a:cs typeface="Times New Roman" panose="02020603050405020304" pitchFamily="18" charset="0"/>
                            </a:rPr>
                            <m:t>′</m:t>
                          </m:r>
                        </m:sup>
                      </m:sSubSup>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𝑋</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𝑝</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𝜀</m:t>
                          </m:r>
                        </m:e>
                        <m:sub>
                          <m:r>
                            <a:rPr lang="en-US" sz="2200" b="0" i="1" smtClean="0">
                              <a:latin typeface="Cambria Math" panose="02040503050406030204" pitchFamily="18" charset="0"/>
                              <a:cs typeface="Times New Roman" panose="02020603050405020304" pitchFamily="18" charset="0"/>
                            </a:rPr>
                            <m:t>𝑖𝑝</m:t>
                          </m:r>
                        </m:sub>
                      </m:sSub>
                    </m:oMath>
                  </m:oMathPara>
                </a14:m>
                <a:endParaRPr lang="en-US" sz="2200" b="0" dirty="0">
                  <a:cs typeface="Times New Roman" panose="02020603050405020304" pitchFamily="18" charset="0"/>
                </a:endParaRPr>
              </a:p>
              <a:p>
                <a:r>
                  <a:rPr lang="en-US" sz="2200" dirty="0">
                    <a:cs typeface="Times New Roman" panose="02020603050405020304" pitchFamily="18" charset="0"/>
                  </a:rPr>
                  <a:t>Can estimate this for two individuals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∈{1,2}</m:t>
                    </m:r>
                  </m:oMath>
                </a14:m>
                <a:endParaRPr lang="en-US" sz="2200" dirty="0">
                  <a:cs typeface="Times New Roman" panose="02020603050405020304" pitchFamily="18" charset="0"/>
                </a:endParaRPr>
              </a:p>
              <a:p>
                <a:r>
                  <a:rPr lang="en-US" sz="2200" dirty="0">
                    <a:cs typeface="Times New Roman" panose="02020603050405020304" pitchFamily="18" charset="0"/>
                  </a:rPr>
                  <a:t>What is the variable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𝑦</m:t>
                    </m:r>
                    <m:r>
                      <a:rPr lang="en-US" sz="2200" b="0" i="1" smtClean="0">
                        <a:latin typeface="Cambria Math" panose="02040503050406030204" pitchFamily="18" charset="0"/>
                        <a:cs typeface="Times New Roman" panose="02020603050405020304" pitchFamily="18" charset="0"/>
                      </a:rPr>
                      <m:t>?</m:t>
                    </m:r>
                  </m:oMath>
                </a14:m>
                <a:endParaRPr lang="en-US" sz="2200" dirty="0">
                  <a:cs typeface="Times New Roman" panose="02020603050405020304" pitchFamily="18" charset="0"/>
                </a:endParaRPr>
              </a:p>
              <a:p>
                <a:r>
                  <a:rPr lang="en-US" sz="2200" dirty="0">
                    <a:cs typeface="Times New Roman" panose="02020603050405020304" pitchFamily="18" charset="0"/>
                  </a:rPr>
                  <a:t>Here, the identification problem is easy to spot: </a:t>
                </a:r>
              </a:p>
              <a:p>
                <a:pPr lvl="1"/>
                <a:r>
                  <a:rPr lang="en-US" sz="2000" dirty="0">
                    <a:cs typeface="Times New Roman" panose="02020603050405020304" pitchFamily="18" charset="0"/>
                  </a:rPr>
                  <a:t>4 parameters of interest (same coefficients across both regressions)</a:t>
                </a:r>
              </a:p>
              <a:p>
                <a:pPr lvl="1"/>
                <a:r>
                  <a:rPr lang="en-US" sz="2000" dirty="0">
                    <a:cs typeface="Times New Roman" panose="02020603050405020304" pitchFamily="18" charset="0"/>
                  </a:rPr>
                  <a:t>3 data points (constant,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𝑋</m:t>
                        </m:r>
                      </m:e>
                      <m:sub>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𝑝</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𝑋</m:t>
                        </m:r>
                      </m:e>
                      <m:sub>
                        <m:r>
                          <a:rPr lang="en-US" sz="2000" b="0" i="1" smtClean="0">
                            <a:latin typeface="Cambria Math" panose="02040503050406030204" pitchFamily="18" charset="0"/>
                            <a:cs typeface="Times New Roman" panose="02020603050405020304" pitchFamily="18" charset="0"/>
                          </a:rPr>
                          <m:t>2</m:t>
                        </m:r>
                        <m:r>
                          <a:rPr lang="en-US" sz="2000" b="0" i="1" smtClean="0">
                            <a:latin typeface="Cambria Math" panose="02040503050406030204" pitchFamily="18" charset="0"/>
                            <a:cs typeface="Times New Roman" panose="02020603050405020304" pitchFamily="18" charset="0"/>
                          </a:rPr>
                          <m:t>𝑝</m:t>
                        </m:r>
                      </m:sub>
                    </m:sSub>
                    <m:r>
                      <a:rPr lang="en-US" sz="2000" b="0" i="1" smtClean="0">
                        <a:latin typeface="Cambria Math" panose="02040503050406030204" pitchFamily="18" charset="0"/>
                        <a:cs typeface="Times New Roman" panose="02020603050405020304" pitchFamily="18" charset="0"/>
                      </a:rPr>
                      <m:t>)</m:t>
                    </m:r>
                  </m:oMath>
                </a14:m>
                <a:endParaRPr lang="en-US" sz="20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366" t="-1068"/>
                </a:stretch>
              </a:blipFill>
            </p:spPr>
            <p:txBody>
              <a:bodyPr/>
              <a:lstStyle/>
              <a:p>
                <a:r>
                  <a:rPr lang="en-US">
                    <a:noFill/>
                  </a:rPr>
                  <a:t> </a:t>
                </a:r>
              </a:p>
            </p:txBody>
          </p:sp>
        </mc:Fallback>
      </mc:AlternateContent>
    </p:spTree>
    <p:extLst>
      <p:ext uri="{BB962C8B-B14F-4D97-AF65-F5344CB8AC3E}">
        <p14:creationId xmlns:p14="http://schemas.microsoft.com/office/powerpoint/2010/main" val="28308829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methods: bivariate </a:t>
            </a:r>
            <a:r>
              <a:rPr lang="en-US" sz="3600" dirty="0" err="1">
                <a:cs typeface="Times New Roman" panose="02020603050405020304" pitchFamily="18" charset="0"/>
              </a:rPr>
              <a:t>probit</a:t>
            </a:r>
            <a:r>
              <a:rPr lang="en-US" sz="3600" dirty="0">
                <a:cs typeface="Times New Roman" panose="02020603050405020304" pitchFamily="18" charset="0"/>
              </a:rPr>
              <a:t> + IV</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9984829" cy="5141388"/>
              </a:xfrm>
            </p:spPr>
            <p:txBody>
              <a:bodyPr>
                <a:normAutofit/>
              </a:bodyPr>
              <a:lstStyle/>
              <a:p>
                <a:r>
                  <a:rPr lang="en-US" sz="2200" dirty="0">
                    <a:cs typeface="Times New Roman" panose="02020603050405020304" pitchFamily="18" charset="0"/>
                  </a:rPr>
                  <a:t>Add in the phone call: </a:t>
                </a:r>
              </a:p>
              <a:p>
                <a:pPr marL="0" indent="0">
                  <a:buNone/>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𝑖𝑝</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0</m:t>
                          </m:r>
                        </m:sub>
                      </m:sSub>
                      <m:r>
                        <a:rPr lang="en-US" sz="2200" b="0" i="1" smtClean="0">
                          <a:latin typeface="Cambria Math" panose="02040503050406030204" pitchFamily="18" charset="0"/>
                          <a:cs typeface="Times New Roman" panose="02020603050405020304" pitchFamily="18" charset="0"/>
                        </a:rPr>
                        <m:t>+</m:t>
                      </m:r>
                      <m:r>
                        <a:rPr lang="en-US" sz="2200" b="1" i="1" smtClean="0">
                          <a:solidFill>
                            <a:schemeClr val="accent2">
                              <a:lumMod val="75000"/>
                            </a:schemeClr>
                          </a:solidFill>
                          <a:latin typeface="Cambria Math" panose="02040503050406030204" pitchFamily="18" charset="0"/>
                          <a:cs typeface="Times New Roman" panose="02020603050405020304" pitchFamily="18" charset="0"/>
                        </a:rPr>
                        <m:t>𝜸</m:t>
                      </m:r>
                      <m:sSub>
                        <m:sSubPr>
                          <m:ctrlPr>
                            <a:rPr lang="en-US" sz="22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200" b="1" i="1" smtClean="0">
                              <a:solidFill>
                                <a:schemeClr val="accent2">
                                  <a:lumMod val="75000"/>
                                </a:schemeClr>
                              </a:solidFill>
                              <a:latin typeface="Cambria Math" panose="02040503050406030204" pitchFamily="18" charset="0"/>
                              <a:cs typeface="Times New Roman" panose="02020603050405020304" pitchFamily="18" charset="0"/>
                            </a:rPr>
                            <m:t>𝑷</m:t>
                          </m:r>
                        </m:e>
                        <m:sub>
                          <m:r>
                            <a:rPr lang="en-US" sz="2200" b="1" i="1" smtClean="0">
                              <a:solidFill>
                                <a:schemeClr val="accent2">
                                  <a:lumMod val="75000"/>
                                </a:schemeClr>
                              </a:solidFill>
                              <a:latin typeface="Cambria Math" panose="02040503050406030204" pitchFamily="18" charset="0"/>
                              <a:cs typeface="Times New Roman" panose="02020603050405020304" pitchFamily="18" charset="0"/>
                            </a:rPr>
                            <m:t>𝒊𝒑</m:t>
                          </m:r>
                        </m:sub>
                      </m:sSub>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𝛿</m:t>
                      </m:r>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𝑌</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𝑝</m:t>
                          </m:r>
                        </m:sub>
                        <m:sup>
                          <m:r>
                            <a:rPr lang="en-US" sz="2200" b="0" i="1" smtClean="0">
                              <a:latin typeface="Cambria Math" panose="02040503050406030204" pitchFamily="18" charset="0"/>
                              <a:cs typeface="Times New Roman" panose="02020603050405020304" pitchFamily="18" charset="0"/>
                            </a:rPr>
                            <m:t>∗</m:t>
                          </m:r>
                        </m:sup>
                      </m:sSubSup>
                      <m:r>
                        <a:rPr lang="en-US" sz="2200" b="0" i="1" smtClean="0">
                          <a:latin typeface="Cambria Math" panose="02040503050406030204" pitchFamily="18" charset="0"/>
                          <a:cs typeface="Times New Roman" panose="02020603050405020304" pitchFamily="18" charset="0"/>
                        </a:rPr>
                        <m:t>+</m:t>
                      </m:r>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up>
                          <m:r>
                            <a:rPr lang="en-US" sz="2200" b="0" i="1" smtClean="0">
                              <a:latin typeface="Cambria Math" panose="02040503050406030204" pitchFamily="18" charset="0"/>
                              <a:cs typeface="Times New Roman" panose="02020603050405020304" pitchFamily="18" charset="0"/>
                            </a:rPr>
                            <m:t>′</m:t>
                          </m:r>
                        </m:sup>
                      </m:sSubSup>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𝑋</m:t>
                          </m:r>
                        </m:e>
                        <m:sub>
                          <m:r>
                            <a:rPr lang="en-US" sz="2200" b="0" i="1" smtClean="0">
                              <a:latin typeface="Cambria Math" panose="02040503050406030204" pitchFamily="18" charset="0"/>
                              <a:cs typeface="Times New Roman" panose="02020603050405020304" pitchFamily="18" charset="0"/>
                            </a:rPr>
                            <m:t>𝑖𝑝</m:t>
                          </m:r>
                        </m:sub>
                      </m:sSub>
                      <m:r>
                        <a:rPr lang="en-US" sz="2200" b="0" i="1" smtClean="0">
                          <a:latin typeface="Cambria Math" panose="02040503050406030204" pitchFamily="18" charset="0"/>
                          <a:cs typeface="Times New Roman" panose="02020603050405020304" pitchFamily="18" charset="0"/>
                        </a:rPr>
                        <m:t>+</m:t>
                      </m:r>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2</m:t>
                          </m:r>
                        </m:sub>
                        <m:sup>
                          <m:r>
                            <a:rPr lang="en-US" sz="2200" b="0" i="1" smtClean="0">
                              <a:latin typeface="Cambria Math" panose="02040503050406030204" pitchFamily="18" charset="0"/>
                              <a:cs typeface="Times New Roman" panose="02020603050405020304" pitchFamily="18" charset="0"/>
                            </a:rPr>
                            <m:t>′</m:t>
                          </m:r>
                        </m:sup>
                      </m:sSubSup>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𝑋</m:t>
                          </m:r>
                        </m:e>
                        <m:sub>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𝑝</m:t>
                          </m:r>
                        </m:sub>
                      </m:sSub>
                      <m:r>
                        <a:rPr lang="en-US" sz="2200" b="0" i="1" smtClean="0">
                          <a:latin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𝜀</m:t>
                          </m:r>
                        </m:e>
                        <m:sub>
                          <m:r>
                            <a:rPr lang="en-US" sz="2200" b="0" i="1" smtClean="0">
                              <a:latin typeface="Cambria Math" panose="02040503050406030204" pitchFamily="18" charset="0"/>
                              <a:cs typeface="Times New Roman" panose="02020603050405020304" pitchFamily="18" charset="0"/>
                            </a:rPr>
                            <m:t>𝑖𝑝</m:t>
                          </m:r>
                        </m:sub>
                      </m:sSub>
                    </m:oMath>
                  </m:oMathPara>
                </a14:m>
                <a:endParaRPr lang="en-US" sz="2200" b="0" dirty="0">
                  <a:cs typeface="Times New Roman" panose="02020603050405020304" pitchFamily="18" charset="0"/>
                </a:endParaRPr>
              </a:p>
              <a:p>
                <a:r>
                  <a:rPr lang="en-US" sz="2200" dirty="0">
                    <a:cs typeface="Times New Roman" panose="02020603050405020304" pitchFamily="18" charset="0"/>
                  </a:rPr>
                  <a:t>Can estimate this for two individuals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𝑖</m:t>
                    </m:r>
                    <m:r>
                      <a:rPr lang="en-US" sz="2200" b="0" i="1" smtClean="0">
                        <a:latin typeface="Cambria Math" panose="02040503050406030204" pitchFamily="18" charset="0"/>
                        <a:cs typeface="Times New Roman" panose="02020603050405020304" pitchFamily="18" charset="0"/>
                      </a:rPr>
                      <m:t>∈{1,2}</m:t>
                    </m:r>
                  </m:oMath>
                </a14:m>
                <a:endParaRPr lang="en-US" sz="2200" dirty="0">
                  <a:cs typeface="Times New Roman" panose="02020603050405020304" pitchFamily="18" charset="0"/>
                </a:endParaRPr>
              </a:p>
              <a:p>
                <a:r>
                  <a:rPr lang="en-US" sz="2200" dirty="0">
                    <a:cs typeface="Times New Roman" panose="02020603050405020304" pitchFamily="18" charset="0"/>
                  </a:rPr>
                  <a:t>In fact, substitute individual 2’s equation in for individual 1: </a:t>
                </a:r>
              </a:p>
              <a:p>
                <a:pPr marL="0" indent="0">
                  <a:buNone/>
                </a:pPr>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1</m:t>
                          </m:r>
                          <m:r>
                            <a:rPr lang="en-US" sz="2200" b="0" i="1" smtClean="0">
                              <a:latin typeface="Cambria Math" panose="02040503050406030204" pitchFamily="18" charset="0"/>
                              <a:cs typeface="Times New Roman" panose="02020603050405020304" pitchFamily="18" charset="0"/>
                            </a:rPr>
                            <m:t>𝑝</m:t>
                          </m:r>
                        </m:sub>
                        <m:sup>
                          <m:r>
                            <a:rPr lang="en-US" sz="2200" b="0" i="1" smtClean="0">
                              <a:latin typeface="Cambria Math" panose="02040503050406030204" pitchFamily="18" charset="0"/>
                              <a:cs typeface="Times New Roman" panose="02020603050405020304" pitchFamily="18" charset="0"/>
                            </a:rPr>
                            <m:t>∗</m:t>
                          </m:r>
                        </m:sup>
                      </m:sSubSup>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0</m:t>
                              </m:r>
                            </m:sub>
                          </m:sSub>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𝛿</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0</m:t>
                              </m:r>
                            </m:sub>
                          </m:sSub>
                        </m:num>
                        <m:den>
                          <m:r>
                            <a:rPr lang="en-US" sz="2200" b="0" i="1" smtClean="0">
                              <a:latin typeface="Cambria Math" panose="02040503050406030204" pitchFamily="18" charset="0"/>
                              <a:cs typeface="Times New Roman" panose="02020603050405020304" pitchFamily="18" charset="0"/>
                            </a:rPr>
                            <m:t>1−</m:t>
                          </m:r>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𝛿</m:t>
                              </m:r>
                            </m:e>
                            <m:sup>
                              <m:r>
                                <a:rPr lang="en-US" sz="2200" b="0" i="1" smtClean="0">
                                  <a:latin typeface="Cambria Math" panose="02040503050406030204" pitchFamily="18" charset="0"/>
                                  <a:cs typeface="Times New Roman" panose="02020603050405020304" pitchFamily="18" charset="0"/>
                                </a:rPr>
                                <m:t>2</m:t>
                              </m:r>
                            </m:sup>
                          </m:sSup>
                        </m:den>
                      </m:f>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r>
                            <a:rPr lang="en-US" sz="2200" b="0" i="1" smtClean="0">
                              <a:latin typeface="Cambria Math" panose="02040503050406030204" pitchFamily="18" charset="0"/>
                              <a:cs typeface="Times New Roman" panose="02020603050405020304" pitchFamily="18" charset="0"/>
                            </a:rPr>
                            <m:t>𝛾</m:t>
                          </m:r>
                        </m:num>
                        <m:den>
                          <m:r>
                            <a:rPr lang="en-US" sz="2200" b="0" i="1" smtClean="0">
                              <a:latin typeface="Cambria Math" panose="02040503050406030204" pitchFamily="18" charset="0"/>
                              <a:cs typeface="Times New Roman" panose="02020603050405020304" pitchFamily="18" charset="0"/>
                            </a:rPr>
                            <m:t>1−</m:t>
                          </m:r>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𝛿</m:t>
                              </m:r>
                            </m:e>
                            <m:sup>
                              <m:r>
                                <a:rPr lang="en-US" sz="2200" b="0" i="1" smtClean="0">
                                  <a:latin typeface="Cambria Math" panose="02040503050406030204" pitchFamily="18" charset="0"/>
                                  <a:cs typeface="Times New Roman" panose="02020603050405020304" pitchFamily="18" charset="0"/>
                                </a:rPr>
                                <m:t>2</m:t>
                              </m:r>
                            </m:sup>
                          </m:sSup>
                        </m:den>
                      </m:f>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𝑃</m:t>
                          </m:r>
                        </m:e>
                        <m:sub>
                          <m:r>
                            <a:rPr lang="en-US" sz="2200" b="0" i="1" smtClean="0">
                              <a:latin typeface="Cambria Math" panose="02040503050406030204" pitchFamily="18" charset="0"/>
                              <a:cs typeface="Times New Roman" panose="02020603050405020304" pitchFamily="18" charset="0"/>
                            </a:rPr>
                            <m:t>1</m:t>
                          </m:r>
                          <m:r>
                            <a:rPr lang="en-US" sz="2200" b="0" i="1" smtClean="0">
                              <a:latin typeface="Cambria Math" panose="02040503050406030204" pitchFamily="18" charset="0"/>
                              <a:cs typeface="Times New Roman" panose="02020603050405020304" pitchFamily="18" charset="0"/>
                            </a:rPr>
                            <m:t>𝑝</m:t>
                          </m:r>
                        </m:sub>
                      </m:sSub>
                      <m:r>
                        <a:rPr lang="en-US" sz="2200" i="1">
                          <a:latin typeface="Cambria Math" panose="02040503050406030204" pitchFamily="18" charset="0"/>
                          <a:cs typeface="Times New Roman" panose="02020603050405020304" pitchFamily="18" charset="0"/>
                        </a:rPr>
                        <m:t>+</m:t>
                      </m:r>
                      <m:f>
                        <m:fPr>
                          <m:ctrlPr>
                            <a:rPr lang="en-US" sz="2200" i="1">
                              <a:latin typeface="Cambria Math" panose="02040503050406030204" pitchFamily="18" charset="0"/>
                              <a:cs typeface="Times New Roman" panose="02020603050405020304" pitchFamily="18" charset="0"/>
                            </a:rPr>
                          </m:ctrlPr>
                        </m:fPr>
                        <m:num>
                          <m:r>
                            <a:rPr lang="en-US" sz="2200" i="1">
                              <a:latin typeface="Cambria Math" panose="02040503050406030204" pitchFamily="18" charset="0"/>
                              <a:cs typeface="Times New Roman" panose="02020603050405020304" pitchFamily="18" charset="0"/>
                            </a:rPr>
                            <m:t>𝛾</m:t>
                          </m:r>
                        </m:num>
                        <m:den>
                          <m:r>
                            <a:rPr lang="en-US" sz="2200" i="1">
                              <a:latin typeface="Cambria Math" panose="02040503050406030204" pitchFamily="18" charset="0"/>
                              <a:cs typeface="Times New Roman" panose="02020603050405020304" pitchFamily="18" charset="0"/>
                            </a:rPr>
                            <m:t>1−</m:t>
                          </m:r>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𝛿</m:t>
                              </m:r>
                            </m:e>
                            <m:sup>
                              <m:r>
                                <a:rPr lang="en-US" sz="2200" i="1">
                                  <a:latin typeface="Cambria Math" panose="02040503050406030204" pitchFamily="18" charset="0"/>
                                  <a:cs typeface="Times New Roman" panose="02020603050405020304" pitchFamily="18" charset="0"/>
                                </a:rPr>
                                <m:t>2</m:t>
                              </m:r>
                            </m:sup>
                          </m:sSup>
                        </m:den>
                      </m:f>
                      <m:sSub>
                        <m:sSubPr>
                          <m:ctrlPr>
                            <a:rPr lang="en-US" sz="2200" i="1">
                              <a:latin typeface="Cambria Math" panose="02040503050406030204" pitchFamily="18" charset="0"/>
                              <a:cs typeface="Times New Roman" panose="02020603050405020304" pitchFamily="18" charset="0"/>
                            </a:rPr>
                          </m:ctrlPr>
                        </m:sSubPr>
                        <m:e>
                          <m:r>
                            <a:rPr lang="en-US" sz="2200" i="1">
                              <a:latin typeface="Cambria Math" panose="02040503050406030204" pitchFamily="18" charset="0"/>
                              <a:cs typeface="Times New Roman" panose="02020603050405020304" pitchFamily="18" charset="0"/>
                            </a:rPr>
                            <m:t>𝑃</m:t>
                          </m:r>
                        </m:e>
                        <m:sub>
                          <m:r>
                            <a:rPr lang="en-US" sz="2200" b="0" i="1" smtClean="0">
                              <a:latin typeface="Cambria Math" panose="02040503050406030204" pitchFamily="18" charset="0"/>
                              <a:cs typeface="Times New Roman" panose="02020603050405020304" pitchFamily="18" charset="0"/>
                            </a:rPr>
                            <m:t>2</m:t>
                          </m:r>
                          <m:r>
                            <a:rPr lang="en-US" sz="2200" i="1">
                              <a:latin typeface="Cambria Math" panose="02040503050406030204" pitchFamily="18" charset="0"/>
                              <a:cs typeface="Times New Roman" panose="02020603050405020304" pitchFamily="18" charset="0"/>
                            </a:rPr>
                            <m:t>𝑝</m:t>
                          </m:r>
                        </m:sub>
                      </m:sSub>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up>
                              <m:r>
                                <a:rPr lang="en-US" sz="2200" b="0" i="1" smtClean="0">
                                  <a:latin typeface="Cambria Math" panose="02040503050406030204" pitchFamily="18" charset="0"/>
                                  <a:cs typeface="Times New Roman" panose="02020603050405020304" pitchFamily="18" charset="0"/>
                                </a:rPr>
                                <m:t>′</m:t>
                              </m:r>
                            </m:sup>
                          </m:sSubSup>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𝛿</m:t>
                          </m:r>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2</m:t>
                              </m:r>
                            </m:sub>
                            <m:sup>
                              <m:r>
                                <a:rPr lang="en-US" sz="2200" b="0" i="1" smtClean="0">
                                  <a:latin typeface="Cambria Math" panose="02040503050406030204" pitchFamily="18" charset="0"/>
                                  <a:cs typeface="Times New Roman" panose="02020603050405020304" pitchFamily="18" charset="0"/>
                                </a:rPr>
                                <m:t>′</m:t>
                              </m:r>
                            </m:sup>
                          </m:sSubSup>
                        </m:num>
                        <m:den>
                          <m:r>
                            <a:rPr lang="en-US" sz="2200" b="0" i="1" smtClean="0">
                              <a:latin typeface="Cambria Math" panose="02040503050406030204" pitchFamily="18" charset="0"/>
                              <a:cs typeface="Times New Roman" panose="02020603050405020304" pitchFamily="18" charset="0"/>
                            </a:rPr>
                            <m:t>1−</m:t>
                          </m:r>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𝛿</m:t>
                              </m:r>
                            </m:e>
                            <m:sup>
                              <m:r>
                                <a:rPr lang="en-US" sz="2200" b="0" i="1" smtClean="0">
                                  <a:latin typeface="Cambria Math" panose="02040503050406030204" pitchFamily="18" charset="0"/>
                                  <a:cs typeface="Times New Roman" panose="02020603050405020304" pitchFamily="18" charset="0"/>
                                </a:rPr>
                                <m:t>2</m:t>
                              </m:r>
                            </m:sup>
                          </m:sSup>
                        </m:den>
                      </m:f>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𝑋</m:t>
                          </m:r>
                        </m:e>
                        <m:sub>
                          <m:r>
                            <a:rPr lang="en-US" sz="2200" b="0" i="1" smtClean="0">
                              <a:latin typeface="Cambria Math" panose="02040503050406030204" pitchFamily="18" charset="0"/>
                              <a:cs typeface="Times New Roman" panose="02020603050405020304" pitchFamily="18" charset="0"/>
                            </a:rPr>
                            <m:t>1</m:t>
                          </m:r>
                          <m:r>
                            <a:rPr lang="en-US" sz="2200" b="0" i="1" smtClean="0">
                              <a:latin typeface="Cambria Math" panose="02040503050406030204" pitchFamily="18" charset="0"/>
                              <a:cs typeface="Times New Roman" panose="02020603050405020304" pitchFamily="18" charset="0"/>
                            </a:rPr>
                            <m:t>𝑝</m:t>
                          </m:r>
                        </m:sub>
                      </m:sSub>
                      <m:r>
                        <a:rPr lang="en-US" sz="2200" i="1">
                          <a:latin typeface="Cambria Math" panose="02040503050406030204" pitchFamily="18" charset="0"/>
                          <a:cs typeface="Times New Roman" panose="02020603050405020304" pitchFamily="18" charset="0"/>
                        </a:rPr>
                        <m:t>+</m:t>
                      </m:r>
                      <m:f>
                        <m:fPr>
                          <m:ctrlPr>
                            <a:rPr lang="en-US" sz="2200" i="1">
                              <a:latin typeface="Cambria Math" panose="02040503050406030204" pitchFamily="18" charset="0"/>
                              <a:cs typeface="Times New Roman" panose="02020603050405020304" pitchFamily="18" charset="0"/>
                            </a:rPr>
                          </m:ctrlPr>
                        </m:fPr>
                        <m:num>
                          <m:sSubSup>
                            <m:sSubSupPr>
                              <m:ctrlPr>
                                <a:rPr lang="en-US" sz="2200" i="1">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𝛿</m:t>
                              </m:r>
                              <m:r>
                                <a:rPr lang="en-US" sz="2200" i="1">
                                  <a:latin typeface="Cambria Math" panose="02040503050406030204" pitchFamily="18" charset="0"/>
                                  <a:cs typeface="Times New Roman" panose="02020603050405020304" pitchFamily="18" charset="0"/>
                                </a:rPr>
                                <m:t>𝛽</m:t>
                              </m:r>
                            </m:e>
                            <m:sub>
                              <m:r>
                                <a:rPr lang="en-US" sz="2200" i="1">
                                  <a:latin typeface="Cambria Math" panose="02040503050406030204" pitchFamily="18" charset="0"/>
                                  <a:cs typeface="Times New Roman" panose="02020603050405020304" pitchFamily="18" charset="0"/>
                                </a:rPr>
                                <m:t>1</m:t>
                              </m:r>
                            </m:sub>
                            <m:sup>
                              <m:r>
                                <a:rPr lang="en-US" sz="2200" i="1">
                                  <a:latin typeface="Cambria Math" panose="02040503050406030204" pitchFamily="18" charset="0"/>
                                  <a:cs typeface="Times New Roman" panose="02020603050405020304" pitchFamily="18" charset="0"/>
                                </a:rPr>
                                <m:t>′</m:t>
                              </m:r>
                            </m:sup>
                          </m:sSubSup>
                          <m:r>
                            <a:rPr lang="en-US" sz="2200" i="1">
                              <a:latin typeface="Cambria Math" panose="02040503050406030204" pitchFamily="18" charset="0"/>
                              <a:cs typeface="Times New Roman" panose="02020603050405020304" pitchFamily="18" charset="0"/>
                            </a:rPr>
                            <m:t>+</m:t>
                          </m:r>
                          <m:sSubSup>
                            <m:sSubSupPr>
                              <m:ctrlPr>
                                <a:rPr lang="en-US" sz="2200" i="1">
                                  <a:latin typeface="Cambria Math" panose="02040503050406030204" pitchFamily="18" charset="0"/>
                                  <a:cs typeface="Times New Roman" panose="02020603050405020304" pitchFamily="18" charset="0"/>
                                </a:rPr>
                              </m:ctrlPr>
                            </m:sSubSupPr>
                            <m:e>
                              <m:r>
                                <a:rPr lang="en-US" sz="2200" i="1">
                                  <a:latin typeface="Cambria Math" panose="02040503050406030204" pitchFamily="18" charset="0"/>
                                  <a:cs typeface="Times New Roman" panose="02020603050405020304" pitchFamily="18" charset="0"/>
                                </a:rPr>
                                <m:t>𝛽</m:t>
                              </m:r>
                            </m:e>
                            <m:sub>
                              <m:r>
                                <a:rPr lang="en-US" sz="2200" i="1">
                                  <a:latin typeface="Cambria Math" panose="02040503050406030204" pitchFamily="18" charset="0"/>
                                  <a:cs typeface="Times New Roman" panose="02020603050405020304" pitchFamily="18" charset="0"/>
                                </a:rPr>
                                <m:t>2</m:t>
                              </m:r>
                            </m:sub>
                            <m:sup>
                              <m:r>
                                <a:rPr lang="en-US" sz="2200" i="1">
                                  <a:latin typeface="Cambria Math" panose="02040503050406030204" pitchFamily="18" charset="0"/>
                                  <a:cs typeface="Times New Roman" panose="02020603050405020304" pitchFamily="18" charset="0"/>
                                </a:rPr>
                                <m:t>′</m:t>
                              </m:r>
                            </m:sup>
                          </m:sSubSup>
                        </m:num>
                        <m:den>
                          <m:r>
                            <a:rPr lang="en-US" sz="2200" i="1">
                              <a:latin typeface="Cambria Math" panose="02040503050406030204" pitchFamily="18" charset="0"/>
                              <a:cs typeface="Times New Roman" panose="02020603050405020304" pitchFamily="18" charset="0"/>
                            </a:rPr>
                            <m:t>1−</m:t>
                          </m:r>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𝛿</m:t>
                              </m:r>
                            </m:e>
                            <m:sup>
                              <m:r>
                                <a:rPr lang="en-US" sz="2200" i="1">
                                  <a:latin typeface="Cambria Math" panose="02040503050406030204" pitchFamily="18" charset="0"/>
                                  <a:cs typeface="Times New Roman" panose="02020603050405020304" pitchFamily="18" charset="0"/>
                                </a:rPr>
                                <m:t>2</m:t>
                              </m:r>
                            </m:sup>
                          </m:sSup>
                        </m:den>
                      </m:f>
                      <m:sSub>
                        <m:sSubPr>
                          <m:ctrlPr>
                            <a:rPr lang="en-US" sz="2200" i="1">
                              <a:latin typeface="Cambria Math" panose="02040503050406030204" pitchFamily="18" charset="0"/>
                              <a:cs typeface="Times New Roman" panose="02020603050405020304" pitchFamily="18" charset="0"/>
                            </a:rPr>
                          </m:ctrlPr>
                        </m:sSubPr>
                        <m:e>
                          <m:r>
                            <a:rPr lang="en-US" sz="2200" i="1">
                              <a:latin typeface="Cambria Math" panose="02040503050406030204" pitchFamily="18" charset="0"/>
                              <a:cs typeface="Times New Roman" panose="02020603050405020304" pitchFamily="18" charset="0"/>
                            </a:rPr>
                            <m:t>𝑋</m:t>
                          </m:r>
                        </m:e>
                        <m:sub>
                          <m:r>
                            <a:rPr lang="en-US" sz="2200" b="0" i="1" smtClean="0">
                              <a:latin typeface="Cambria Math" panose="02040503050406030204" pitchFamily="18" charset="0"/>
                              <a:cs typeface="Times New Roman" panose="02020603050405020304" pitchFamily="18" charset="0"/>
                            </a:rPr>
                            <m:t>2</m:t>
                          </m:r>
                          <m:r>
                            <a:rPr lang="en-US" sz="2200" i="1">
                              <a:latin typeface="Cambria Math" panose="02040503050406030204" pitchFamily="18" charset="0"/>
                              <a:cs typeface="Times New Roman" panose="02020603050405020304" pitchFamily="18" charset="0"/>
                            </a:rPr>
                            <m:t>𝑝</m:t>
                          </m:r>
                        </m:sub>
                      </m:sSub>
                      <m:r>
                        <a:rPr lang="en-US" sz="2200" b="0" i="1" smtClean="0">
                          <a:latin typeface="Cambria Math" panose="02040503050406030204" pitchFamily="18" charset="0"/>
                          <a:cs typeface="Times New Roman" panose="02020603050405020304" pitchFamily="18" charset="0"/>
                        </a:rPr>
                        <m:t>+</m:t>
                      </m:r>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𝜀</m:t>
                          </m:r>
                        </m:e>
                      </m:acc>
                    </m:oMath>
                  </m:oMathPara>
                </a14:m>
                <a:endParaRPr lang="en-US" sz="2200" dirty="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9984829" cy="5141388"/>
              </a:xfrm>
              <a:blipFill>
                <a:blip r:embed="rId3"/>
                <a:stretch>
                  <a:fillRect l="-366" t="-1068"/>
                </a:stretch>
              </a:blipFill>
            </p:spPr>
            <p:txBody>
              <a:bodyPr/>
              <a:lstStyle/>
              <a:p>
                <a:r>
                  <a:rPr lang="en-US">
                    <a:noFill/>
                  </a:rPr>
                  <a:t> </a:t>
                </a:r>
              </a:p>
            </p:txBody>
          </p:sp>
        </mc:Fallback>
      </mc:AlternateContent>
    </p:spTree>
    <p:extLst>
      <p:ext uri="{BB962C8B-B14F-4D97-AF65-F5344CB8AC3E}">
        <p14:creationId xmlns:p14="http://schemas.microsoft.com/office/powerpoint/2010/main" val="7400413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methods: bivariate </a:t>
            </a:r>
            <a:r>
              <a:rPr lang="en-US" sz="3600" dirty="0" err="1">
                <a:cs typeface="Times New Roman" panose="02020603050405020304" pitchFamily="18" charset="0"/>
              </a:rPr>
              <a:t>probit</a:t>
            </a:r>
            <a:r>
              <a:rPr lang="en-US" sz="3600" dirty="0">
                <a:cs typeface="Times New Roman" panose="02020603050405020304" pitchFamily="18" charset="0"/>
              </a:rPr>
              <a:t> + IV</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1066801"/>
                <a:ext cx="10287000" cy="5141388"/>
              </a:xfrm>
            </p:spPr>
            <p:txBody>
              <a:bodyPr>
                <a:normAutofit/>
              </a:bodyPr>
              <a:lstStyle/>
              <a:p>
                <a:r>
                  <a:rPr lang="en-US" sz="2400" dirty="0">
                    <a:cs typeface="Times New Roman" panose="02020603050405020304" pitchFamily="18" charset="0"/>
                  </a:rPr>
                  <a:t>Add in the phone call: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𝑦</m:t>
                          </m:r>
                        </m:e>
                        <m:sub>
                          <m:r>
                            <a:rPr lang="en-US" sz="2400" b="0" i="1" smtClean="0">
                              <a:latin typeface="Cambria Math" panose="02040503050406030204" pitchFamily="18" charset="0"/>
                              <a:cs typeface="Times New Roman" panose="02020603050405020304" pitchFamily="18" charset="0"/>
                            </a:rPr>
                            <m:t>𝑖𝑝</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r>
                        <a:rPr lang="en-US" sz="2400" b="1" i="1" smtClean="0">
                          <a:solidFill>
                            <a:schemeClr val="accent2">
                              <a:lumMod val="75000"/>
                            </a:schemeClr>
                          </a:solidFill>
                          <a:latin typeface="Cambria Math" panose="02040503050406030204" pitchFamily="18" charset="0"/>
                          <a:cs typeface="Times New Roman" panose="02020603050405020304" pitchFamily="18" charset="0"/>
                        </a:rPr>
                        <m:t>𝜸</m:t>
                      </m:r>
                      <m:sSub>
                        <m:sSubPr>
                          <m:ctrlPr>
                            <a:rPr lang="en-US" sz="2400" b="1"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2400" b="1" i="1" smtClean="0">
                              <a:solidFill>
                                <a:schemeClr val="accent2">
                                  <a:lumMod val="75000"/>
                                </a:schemeClr>
                              </a:solidFill>
                              <a:latin typeface="Cambria Math" panose="02040503050406030204" pitchFamily="18" charset="0"/>
                              <a:cs typeface="Times New Roman" panose="02020603050405020304" pitchFamily="18" charset="0"/>
                            </a:rPr>
                            <m:t>𝑷</m:t>
                          </m:r>
                        </m:e>
                        <m:sub>
                          <m:r>
                            <a:rPr lang="en-US" sz="2400" b="1" i="1" smtClean="0">
                              <a:solidFill>
                                <a:schemeClr val="accent2">
                                  <a:lumMod val="75000"/>
                                </a:schemeClr>
                              </a:solidFill>
                              <a:latin typeface="Cambria Math" panose="02040503050406030204" pitchFamily="18" charset="0"/>
                              <a:cs typeface="Times New Roman" panose="02020603050405020304" pitchFamily="18" charset="0"/>
                            </a:rPr>
                            <m:t>𝒊𝒑</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𝛿</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𝑌</m:t>
                          </m:r>
                        </m:e>
                        <m:sub>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ub>
                        <m:sup>
                          <m:r>
                            <a:rPr lang="en-US" sz="2400" b="0" i="1" smtClean="0">
                              <a:latin typeface="Cambria Math" panose="02040503050406030204" pitchFamily="18" charset="0"/>
                              <a:cs typeface="Times New Roman" panose="02020603050405020304" pitchFamily="18" charset="0"/>
                            </a:rPr>
                            <m:t>∗</m:t>
                          </m:r>
                        </m:sup>
                      </m:sSubSup>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1</m:t>
                          </m:r>
                        </m:sub>
                        <m:sup>
                          <m:r>
                            <a:rPr lang="en-US" sz="2400" b="0" i="1" smtClean="0">
                              <a:latin typeface="Cambria Math" panose="02040503050406030204" pitchFamily="18" charset="0"/>
                              <a:cs typeface="Times New Roman" panose="02020603050405020304" pitchFamily="18" charset="0"/>
                            </a:rPr>
                            <m:t>′</m:t>
                          </m:r>
                        </m:sup>
                      </m:sSubSup>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𝑖𝑝</m:t>
                          </m:r>
                        </m:sub>
                      </m:sSub>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𝛽</m:t>
                          </m:r>
                        </m:e>
                        <m:sub>
                          <m:r>
                            <a:rPr lang="en-US" sz="2400" b="0" i="1" smtClean="0">
                              <a:latin typeface="Cambria Math" panose="02040503050406030204" pitchFamily="18" charset="0"/>
                              <a:cs typeface="Times New Roman" panose="02020603050405020304" pitchFamily="18" charset="0"/>
                            </a:rPr>
                            <m:t>2</m:t>
                          </m:r>
                        </m:sub>
                        <m:sup>
                          <m:r>
                            <a:rPr lang="en-US" sz="2400" b="0" i="1" smtClean="0">
                              <a:latin typeface="Cambria Math" panose="02040503050406030204" pitchFamily="18" charset="0"/>
                              <a:cs typeface="Times New Roman" panose="02020603050405020304" pitchFamily="18" charset="0"/>
                            </a:rPr>
                            <m:t>′</m:t>
                          </m:r>
                        </m:sup>
                      </m:sSubSup>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𝑝</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𝜀</m:t>
                          </m:r>
                        </m:e>
                        <m:sub>
                          <m:r>
                            <a:rPr lang="en-US" sz="2400" b="0" i="1" smtClean="0">
                              <a:latin typeface="Cambria Math" panose="02040503050406030204" pitchFamily="18" charset="0"/>
                              <a:cs typeface="Times New Roman" panose="02020603050405020304" pitchFamily="18" charset="0"/>
                            </a:rPr>
                            <m:t>𝑖𝑝</m:t>
                          </m:r>
                        </m:sub>
                      </m:sSub>
                    </m:oMath>
                  </m:oMathPara>
                </a14:m>
                <a:endParaRPr lang="en-US" sz="2400" b="0" dirty="0">
                  <a:cs typeface="Times New Roman" panose="02020603050405020304" pitchFamily="18" charset="0"/>
                </a:endParaRPr>
              </a:p>
              <a:p>
                <a:r>
                  <a:rPr lang="en-US" sz="2400" dirty="0">
                    <a:cs typeface="Times New Roman" panose="02020603050405020304" pitchFamily="18" charset="0"/>
                  </a:rPr>
                  <a:t>Can estimate this for two individuals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∈{1,2}</m:t>
                    </m:r>
                  </m:oMath>
                </a14:m>
                <a:endParaRPr lang="en-US" sz="2400" dirty="0">
                  <a:cs typeface="Times New Roman" panose="02020603050405020304" pitchFamily="18" charset="0"/>
                </a:endParaRPr>
              </a:p>
              <a:p>
                <a:r>
                  <a:rPr lang="en-US" sz="2400" dirty="0">
                    <a:cs typeface="Times New Roman" panose="02020603050405020304" pitchFamily="18" charset="0"/>
                  </a:rPr>
                  <a:t>In fact, substitute individual 2’s equation in for individual 1: </a:t>
                </a:r>
              </a:p>
              <a:p>
                <a:pPr marL="0" indent="0">
                  <a:buNone/>
                </a:pPr>
                <a14:m>
                  <m:oMathPara xmlns:m="http://schemas.openxmlformats.org/officeDocument/2006/math">
                    <m:oMathParaPr>
                      <m:jc m:val="centerGroup"/>
                    </m:oMathParaPr>
                    <m:oMath xmlns:m="http://schemas.openxmlformats.org/officeDocument/2006/math">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𝑦</m:t>
                          </m:r>
                        </m:e>
                        <m:sub>
                          <m:r>
                            <a:rPr lang="en-US" sz="2200" b="0" i="1" smtClean="0">
                              <a:latin typeface="Cambria Math" panose="02040503050406030204" pitchFamily="18" charset="0"/>
                              <a:cs typeface="Times New Roman" panose="02020603050405020304" pitchFamily="18" charset="0"/>
                            </a:rPr>
                            <m:t>1</m:t>
                          </m:r>
                          <m:r>
                            <a:rPr lang="en-US" sz="2200" b="0" i="1" smtClean="0">
                              <a:latin typeface="Cambria Math" panose="02040503050406030204" pitchFamily="18" charset="0"/>
                              <a:cs typeface="Times New Roman" panose="02020603050405020304" pitchFamily="18" charset="0"/>
                            </a:rPr>
                            <m:t>𝑝</m:t>
                          </m:r>
                        </m:sub>
                        <m:sup>
                          <m:r>
                            <a:rPr lang="en-US" sz="2200" b="0" i="1" smtClean="0">
                              <a:latin typeface="Cambria Math" panose="02040503050406030204" pitchFamily="18" charset="0"/>
                              <a:cs typeface="Times New Roman" panose="02020603050405020304" pitchFamily="18" charset="0"/>
                            </a:rPr>
                            <m:t>∗</m:t>
                          </m:r>
                        </m:sup>
                      </m:sSubSup>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0</m:t>
                              </m:r>
                            </m:sub>
                          </m:sSub>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𝛿</m:t>
                          </m:r>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0</m:t>
                              </m:r>
                            </m:sub>
                          </m:sSub>
                        </m:num>
                        <m:den>
                          <m:r>
                            <a:rPr lang="en-US" sz="2200" b="0" i="1" smtClean="0">
                              <a:latin typeface="Cambria Math" panose="02040503050406030204" pitchFamily="18" charset="0"/>
                              <a:cs typeface="Times New Roman" panose="02020603050405020304" pitchFamily="18" charset="0"/>
                            </a:rPr>
                            <m:t>1−</m:t>
                          </m:r>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𝛿</m:t>
                              </m:r>
                            </m:e>
                            <m:sup>
                              <m:r>
                                <a:rPr lang="en-US" sz="2200" b="0" i="1" smtClean="0">
                                  <a:latin typeface="Cambria Math" panose="02040503050406030204" pitchFamily="18" charset="0"/>
                                  <a:cs typeface="Times New Roman" panose="02020603050405020304" pitchFamily="18" charset="0"/>
                                </a:rPr>
                                <m:t>2</m:t>
                              </m:r>
                            </m:sup>
                          </m:sSup>
                        </m:den>
                      </m:f>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r>
                            <a:rPr lang="en-US" sz="2200" b="0" i="1" smtClean="0">
                              <a:latin typeface="Cambria Math" panose="02040503050406030204" pitchFamily="18" charset="0"/>
                              <a:cs typeface="Times New Roman" panose="02020603050405020304" pitchFamily="18" charset="0"/>
                            </a:rPr>
                            <m:t>𝛾</m:t>
                          </m:r>
                        </m:num>
                        <m:den>
                          <m:r>
                            <a:rPr lang="en-US" sz="2200" b="0" i="1" smtClean="0">
                              <a:latin typeface="Cambria Math" panose="02040503050406030204" pitchFamily="18" charset="0"/>
                              <a:cs typeface="Times New Roman" panose="02020603050405020304" pitchFamily="18" charset="0"/>
                            </a:rPr>
                            <m:t>1−</m:t>
                          </m:r>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𝛿</m:t>
                              </m:r>
                            </m:e>
                            <m:sup>
                              <m:r>
                                <a:rPr lang="en-US" sz="2200" b="0" i="1" smtClean="0">
                                  <a:latin typeface="Cambria Math" panose="02040503050406030204" pitchFamily="18" charset="0"/>
                                  <a:cs typeface="Times New Roman" panose="02020603050405020304" pitchFamily="18" charset="0"/>
                                </a:rPr>
                                <m:t>2</m:t>
                              </m:r>
                            </m:sup>
                          </m:sSup>
                        </m:den>
                      </m:f>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𝑃</m:t>
                          </m:r>
                        </m:e>
                        <m:sub>
                          <m:r>
                            <a:rPr lang="en-US" sz="2200" b="0" i="1" smtClean="0">
                              <a:latin typeface="Cambria Math" panose="02040503050406030204" pitchFamily="18" charset="0"/>
                              <a:cs typeface="Times New Roman" panose="02020603050405020304" pitchFamily="18" charset="0"/>
                            </a:rPr>
                            <m:t>1</m:t>
                          </m:r>
                          <m:r>
                            <a:rPr lang="en-US" sz="2200" b="0" i="1" smtClean="0">
                              <a:latin typeface="Cambria Math" panose="02040503050406030204" pitchFamily="18" charset="0"/>
                              <a:cs typeface="Times New Roman" panose="02020603050405020304" pitchFamily="18" charset="0"/>
                            </a:rPr>
                            <m:t>𝑝</m:t>
                          </m:r>
                        </m:sub>
                      </m:sSub>
                      <m:r>
                        <a:rPr lang="en-US" sz="2200" i="1">
                          <a:latin typeface="Cambria Math" panose="02040503050406030204" pitchFamily="18" charset="0"/>
                          <a:cs typeface="Times New Roman" panose="02020603050405020304" pitchFamily="18" charset="0"/>
                        </a:rPr>
                        <m:t>+</m:t>
                      </m:r>
                      <m:f>
                        <m:fPr>
                          <m:ctrlPr>
                            <a:rPr lang="en-US" sz="2200" i="1">
                              <a:latin typeface="Cambria Math" panose="02040503050406030204" pitchFamily="18" charset="0"/>
                              <a:cs typeface="Times New Roman" panose="02020603050405020304" pitchFamily="18" charset="0"/>
                            </a:rPr>
                          </m:ctrlPr>
                        </m:fPr>
                        <m:num>
                          <m:r>
                            <a:rPr lang="en-US" sz="2200" i="1">
                              <a:latin typeface="Cambria Math" panose="02040503050406030204" pitchFamily="18" charset="0"/>
                              <a:cs typeface="Times New Roman" panose="02020603050405020304" pitchFamily="18" charset="0"/>
                            </a:rPr>
                            <m:t>𝛾</m:t>
                          </m:r>
                        </m:num>
                        <m:den>
                          <m:r>
                            <a:rPr lang="en-US" sz="2200" i="1">
                              <a:latin typeface="Cambria Math" panose="02040503050406030204" pitchFamily="18" charset="0"/>
                              <a:cs typeface="Times New Roman" panose="02020603050405020304" pitchFamily="18" charset="0"/>
                            </a:rPr>
                            <m:t>1−</m:t>
                          </m:r>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𝛿</m:t>
                              </m:r>
                            </m:e>
                            <m:sup>
                              <m:r>
                                <a:rPr lang="en-US" sz="2200" i="1">
                                  <a:latin typeface="Cambria Math" panose="02040503050406030204" pitchFamily="18" charset="0"/>
                                  <a:cs typeface="Times New Roman" panose="02020603050405020304" pitchFamily="18" charset="0"/>
                                </a:rPr>
                                <m:t>2</m:t>
                              </m:r>
                            </m:sup>
                          </m:sSup>
                        </m:den>
                      </m:f>
                      <m:sSub>
                        <m:sSubPr>
                          <m:ctrlPr>
                            <a:rPr lang="en-US" sz="2200" i="1">
                              <a:latin typeface="Cambria Math" panose="02040503050406030204" pitchFamily="18" charset="0"/>
                              <a:cs typeface="Times New Roman" panose="02020603050405020304" pitchFamily="18" charset="0"/>
                            </a:rPr>
                          </m:ctrlPr>
                        </m:sSubPr>
                        <m:e>
                          <m:r>
                            <a:rPr lang="en-US" sz="2200" i="1">
                              <a:latin typeface="Cambria Math" panose="02040503050406030204" pitchFamily="18" charset="0"/>
                              <a:cs typeface="Times New Roman" panose="02020603050405020304" pitchFamily="18" charset="0"/>
                            </a:rPr>
                            <m:t>𝑃</m:t>
                          </m:r>
                        </m:e>
                        <m:sub>
                          <m:r>
                            <a:rPr lang="en-US" sz="2200" b="0" i="1" smtClean="0">
                              <a:latin typeface="Cambria Math" panose="02040503050406030204" pitchFamily="18" charset="0"/>
                              <a:cs typeface="Times New Roman" panose="02020603050405020304" pitchFamily="18" charset="0"/>
                            </a:rPr>
                            <m:t>2</m:t>
                          </m:r>
                          <m:r>
                            <a:rPr lang="en-US" sz="2200" i="1">
                              <a:latin typeface="Cambria Math" panose="02040503050406030204" pitchFamily="18" charset="0"/>
                              <a:cs typeface="Times New Roman" panose="02020603050405020304" pitchFamily="18" charset="0"/>
                            </a:rPr>
                            <m:t>𝑝</m:t>
                          </m:r>
                        </m:sub>
                      </m:sSub>
                      <m:r>
                        <a:rPr lang="en-US" sz="2200" b="0" i="1" smtClean="0">
                          <a:latin typeface="Cambria Math" panose="02040503050406030204" pitchFamily="18" charset="0"/>
                          <a:cs typeface="Times New Roman" panose="02020603050405020304" pitchFamily="18" charset="0"/>
                        </a:rPr>
                        <m:t>+</m:t>
                      </m:r>
                      <m:f>
                        <m:fPr>
                          <m:ctrlPr>
                            <a:rPr lang="en-US" sz="2200" b="0" i="1" smtClean="0">
                              <a:latin typeface="Cambria Math" panose="02040503050406030204" pitchFamily="18" charset="0"/>
                              <a:cs typeface="Times New Roman" panose="02020603050405020304" pitchFamily="18" charset="0"/>
                            </a:rPr>
                          </m:ctrlPr>
                        </m:fPr>
                        <m:num>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1</m:t>
                              </m:r>
                            </m:sub>
                            <m:sup>
                              <m:r>
                                <a:rPr lang="en-US" sz="2200" b="0" i="1" smtClean="0">
                                  <a:latin typeface="Cambria Math" panose="02040503050406030204" pitchFamily="18" charset="0"/>
                                  <a:cs typeface="Times New Roman" panose="02020603050405020304" pitchFamily="18" charset="0"/>
                                </a:rPr>
                                <m:t>′</m:t>
                              </m:r>
                            </m:sup>
                          </m:sSubSup>
                          <m:r>
                            <a:rPr lang="en-US" sz="2200" b="0" i="1" smtClean="0">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𝛿</m:t>
                          </m:r>
                          <m:sSubSup>
                            <m:sSubSupPr>
                              <m:ctrlPr>
                                <a:rPr lang="en-US" sz="2200" b="0" i="1" smtClean="0">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𝛽</m:t>
                              </m:r>
                            </m:e>
                            <m:sub>
                              <m:r>
                                <a:rPr lang="en-US" sz="2200" b="0" i="1" smtClean="0">
                                  <a:latin typeface="Cambria Math" panose="02040503050406030204" pitchFamily="18" charset="0"/>
                                  <a:cs typeface="Times New Roman" panose="02020603050405020304" pitchFamily="18" charset="0"/>
                                </a:rPr>
                                <m:t>2</m:t>
                              </m:r>
                            </m:sub>
                            <m:sup>
                              <m:r>
                                <a:rPr lang="en-US" sz="2200" b="0" i="1" smtClean="0">
                                  <a:latin typeface="Cambria Math" panose="02040503050406030204" pitchFamily="18" charset="0"/>
                                  <a:cs typeface="Times New Roman" panose="02020603050405020304" pitchFamily="18" charset="0"/>
                                </a:rPr>
                                <m:t>′</m:t>
                              </m:r>
                            </m:sup>
                          </m:sSubSup>
                        </m:num>
                        <m:den>
                          <m:r>
                            <a:rPr lang="en-US" sz="2200" b="0" i="1" smtClean="0">
                              <a:latin typeface="Cambria Math" panose="02040503050406030204" pitchFamily="18" charset="0"/>
                              <a:cs typeface="Times New Roman" panose="02020603050405020304" pitchFamily="18" charset="0"/>
                            </a:rPr>
                            <m:t>1−</m:t>
                          </m:r>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𝛿</m:t>
                              </m:r>
                            </m:e>
                            <m:sup>
                              <m:r>
                                <a:rPr lang="en-US" sz="2200" b="0" i="1" smtClean="0">
                                  <a:latin typeface="Cambria Math" panose="02040503050406030204" pitchFamily="18" charset="0"/>
                                  <a:cs typeface="Times New Roman" panose="02020603050405020304" pitchFamily="18" charset="0"/>
                                </a:rPr>
                                <m:t>2</m:t>
                              </m:r>
                            </m:sup>
                          </m:sSup>
                        </m:den>
                      </m:f>
                      <m:sSub>
                        <m:sSubPr>
                          <m:ctrlPr>
                            <a:rPr lang="en-US" sz="2200" b="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𝑋</m:t>
                          </m:r>
                        </m:e>
                        <m:sub>
                          <m:r>
                            <a:rPr lang="en-US" sz="2200" b="0" i="1" smtClean="0">
                              <a:latin typeface="Cambria Math" panose="02040503050406030204" pitchFamily="18" charset="0"/>
                              <a:cs typeface="Times New Roman" panose="02020603050405020304" pitchFamily="18" charset="0"/>
                            </a:rPr>
                            <m:t>1</m:t>
                          </m:r>
                          <m:r>
                            <a:rPr lang="en-US" sz="2200" b="0" i="1" smtClean="0">
                              <a:latin typeface="Cambria Math" panose="02040503050406030204" pitchFamily="18" charset="0"/>
                              <a:cs typeface="Times New Roman" panose="02020603050405020304" pitchFamily="18" charset="0"/>
                            </a:rPr>
                            <m:t>𝑝</m:t>
                          </m:r>
                        </m:sub>
                      </m:sSub>
                      <m:r>
                        <a:rPr lang="en-US" sz="2200" i="1">
                          <a:latin typeface="Cambria Math" panose="02040503050406030204" pitchFamily="18" charset="0"/>
                          <a:cs typeface="Times New Roman" panose="02020603050405020304" pitchFamily="18" charset="0"/>
                        </a:rPr>
                        <m:t>+</m:t>
                      </m:r>
                      <m:f>
                        <m:fPr>
                          <m:ctrlPr>
                            <a:rPr lang="en-US" sz="2200" i="1">
                              <a:latin typeface="Cambria Math" panose="02040503050406030204" pitchFamily="18" charset="0"/>
                              <a:cs typeface="Times New Roman" panose="02020603050405020304" pitchFamily="18" charset="0"/>
                            </a:rPr>
                          </m:ctrlPr>
                        </m:fPr>
                        <m:num>
                          <m:sSubSup>
                            <m:sSubSupPr>
                              <m:ctrlPr>
                                <a:rPr lang="en-US" sz="2200" i="1">
                                  <a:latin typeface="Cambria Math" panose="02040503050406030204" pitchFamily="18" charset="0"/>
                                  <a:cs typeface="Times New Roman" panose="02020603050405020304" pitchFamily="18" charset="0"/>
                                </a:rPr>
                              </m:ctrlPr>
                            </m:sSubSupPr>
                            <m:e>
                              <m:r>
                                <a:rPr lang="en-US" sz="2200" b="0" i="1" smtClean="0">
                                  <a:latin typeface="Cambria Math" panose="02040503050406030204" pitchFamily="18" charset="0"/>
                                  <a:cs typeface="Times New Roman" panose="02020603050405020304" pitchFamily="18" charset="0"/>
                                </a:rPr>
                                <m:t>𝛿</m:t>
                              </m:r>
                              <m:r>
                                <a:rPr lang="en-US" sz="2200" i="1">
                                  <a:latin typeface="Cambria Math" panose="02040503050406030204" pitchFamily="18" charset="0"/>
                                  <a:cs typeface="Times New Roman" panose="02020603050405020304" pitchFamily="18" charset="0"/>
                                </a:rPr>
                                <m:t>𝛽</m:t>
                              </m:r>
                            </m:e>
                            <m:sub>
                              <m:r>
                                <a:rPr lang="en-US" sz="2200" i="1">
                                  <a:latin typeface="Cambria Math" panose="02040503050406030204" pitchFamily="18" charset="0"/>
                                  <a:cs typeface="Times New Roman" panose="02020603050405020304" pitchFamily="18" charset="0"/>
                                </a:rPr>
                                <m:t>1</m:t>
                              </m:r>
                            </m:sub>
                            <m:sup>
                              <m:r>
                                <a:rPr lang="en-US" sz="2200" i="1">
                                  <a:latin typeface="Cambria Math" panose="02040503050406030204" pitchFamily="18" charset="0"/>
                                  <a:cs typeface="Times New Roman" panose="02020603050405020304" pitchFamily="18" charset="0"/>
                                </a:rPr>
                                <m:t>′</m:t>
                              </m:r>
                            </m:sup>
                          </m:sSubSup>
                          <m:r>
                            <a:rPr lang="en-US" sz="2200" i="1">
                              <a:latin typeface="Cambria Math" panose="02040503050406030204" pitchFamily="18" charset="0"/>
                              <a:cs typeface="Times New Roman" panose="02020603050405020304" pitchFamily="18" charset="0"/>
                            </a:rPr>
                            <m:t>+</m:t>
                          </m:r>
                          <m:sSubSup>
                            <m:sSubSupPr>
                              <m:ctrlPr>
                                <a:rPr lang="en-US" sz="2200" i="1">
                                  <a:latin typeface="Cambria Math" panose="02040503050406030204" pitchFamily="18" charset="0"/>
                                  <a:cs typeface="Times New Roman" panose="02020603050405020304" pitchFamily="18" charset="0"/>
                                </a:rPr>
                              </m:ctrlPr>
                            </m:sSubSupPr>
                            <m:e>
                              <m:r>
                                <a:rPr lang="en-US" sz="2200" i="1">
                                  <a:latin typeface="Cambria Math" panose="02040503050406030204" pitchFamily="18" charset="0"/>
                                  <a:cs typeface="Times New Roman" panose="02020603050405020304" pitchFamily="18" charset="0"/>
                                </a:rPr>
                                <m:t>𝛽</m:t>
                              </m:r>
                            </m:e>
                            <m:sub>
                              <m:r>
                                <a:rPr lang="en-US" sz="2200" i="1">
                                  <a:latin typeface="Cambria Math" panose="02040503050406030204" pitchFamily="18" charset="0"/>
                                  <a:cs typeface="Times New Roman" panose="02020603050405020304" pitchFamily="18" charset="0"/>
                                </a:rPr>
                                <m:t>2</m:t>
                              </m:r>
                            </m:sub>
                            <m:sup>
                              <m:r>
                                <a:rPr lang="en-US" sz="2200" i="1">
                                  <a:latin typeface="Cambria Math" panose="02040503050406030204" pitchFamily="18" charset="0"/>
                                  <a:cs typeface="Times New Roman" panose="02020603050405020304" pitchFamily="18" charset="0"/>
                                </a:rPr>
                                <m:t>′</m:t>
                              </m:r>
                            </m:sup>
                          </m:sSubSup>
                        </m:num>
                        <m:den>
                          <m:r>
                            <a:rPr lang="en-US" sz="2200" i="1">
                              <a:latin typeface="Cambria Math" panose="02040503050406030204" pitchFamily="18" charset="0"/>
                              <a:cs typeface="Times New Roman" panose="02020603050405020304" pitchFamily="18" charset="0"/>
                            </a:rPr>
                            <m:t>1−</m:t>
                          </m:r>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𝛿</m:t>
                              </m:r>
                            </m:e>
                            <m:sup>
                              <m:r>
                                <a:rPr lang="en-US" sz="2200" i="1">
                                  <a:latin typeface="Cambria Math" panose="02040503050406030204" pitchFamily="18" charset="0"/>
                                  <a:cs typeface="Times New Roman" panose="02020603050405020304" pitchFamily="18" charset="0"/>
                                </a:rPr>
                                <m:t>2</m:t>
                              </m:r>
                            </m:sup>
                          </m:sSup>
                        </m:den>
                      </m:f>
                      <m:sSub>
                        <m:sSubPr>
                          <m:ctrlPr>
                            <a:rPr lang="en-US" sz="2200" i="1">
                              <a:latin typeface="Cambria Math" panose="02040503050406030204" pitchFamily="18" charset="0"/>
                              <a:cs typeface="Times New Roman" panose="02020603050405020304" pitchFamily="18" charset="0"/>
                            </a:rPr>
                          </m:ctrlPr>
                        </m:sSubPr>
                        <m:e>
                          <m:r>
                            <a:rPr lang="en-US" sz="2200" i="1">
                              <a:latin typeface="Cambria Math" panose="02040503050406030204" pitchFamily="18" charset="0"/>
                              <a:cs typeface="Times New Roman" panose="02020603050405020304" pitchFamily="18" charset="0"/>
                            </a:rPr>
                            <m:t>𝑋</m:t>
                          </m:r>
                        </m:e>
                        <m:sub>
                          <m:r>
                            <a:rPr lang="en-US" sz="2200" b="0" i="1" smtClean="0">
                              <a:latin typeface="Cambria Math" panose="02040503050406030204" pitchFamily="18" charset="0"/>
                              <a:cs typeface="Times New Roman" panose="02020603050405020304" pitchFamily="18" charset="0"/>
                            </a:rPr>
                            <m:t>2</m:t>
                          </m:r>
                          <m:r>
                            <a:rPr lang="en-US" sz="2200" i="1">
                              <a:latin typeface="Cambria Math" panose="02040503050406030204" pitchFamily="18" charset="0"/>
                              <a:cs typeface="Times New Roman" panose="02020603050405020304" pitchFamily="18" charset="0"/>
                            </a:rPr>
                            <m:t>𝑝</m:t>
                          </m:r>
                        </m:sub>
                      </m:sSub>
                      <m:r>
                        <a:rPr lang="en-US" sz="2200" b="0" i="1" smtClean="0">
                          <a:latin typeface="Cambria Math" panose="02040503050406030204" pitchFamily="18" charset="0"/>
                          <a:cs typeface="Times New Roman" panose="02020603050405020304" pitchFamily="18" charset="0"/>
                        </a:rPr>
                        <m:t>+</m:t>
                      </m:r>
                      <m:acc>
                        <m:accPr>
                          <m:chr m:val="̃"/>
                          <m:ctrlPr>
                            <a:rPr lang="en-US" sz="2200" b="0" i="1" smtClean="0">
                              <a:latin typeface="Cambria Math" panose="02040503050406030204" pitchFamily="18" charset="0"/>
                              <a:cs typeface="Times New Roman" panose="02020603050405020304" pitchFamily="18" charset="0"/>
                            </a:rPr>
                          </m:ctrlPr>
                        </m:accPr>
                        <m:e>
                          <m:r>
                            <a:rPr lang="en-US" sz="2200" b="0" i="1" smtClean="0">
                              <a:latin typeface="Cambria Math" panose="02040503050406030204" pitchFamily="18" charset="0"/>
                              <a:cs typeface="Times New Roman" panose="02020603050405020304" pitchFamily="18" charset="0"/>
                            </a:rPr>
                            <m:t>𝜀</m:t>
                          </m:r>
                        </m:e>
                      </m:acc>
                    </m:oMath>
                  </m:oMathPara>
                </a14:m>
                <a:endParaRPr lang="en-US" sz="2200" b="0" dirty="0">
                  <a:cs typeface="Times New Roman" panose="02020603050405020304" pitchFamily="18" charset="0"/>
                </a:endParaRPr>
              </a:p>
              <a:p>
                <a:r>
                  <a:rPr lang="en-US" sz="2400" dirty="0">
                    <a:cs typeface="Times New Roman" panose="02020603050405020304" pitchFamily="18" charset="0"/>
                  </a:rPr>
                  <a:t>Estimated using </a:t>
                </a:r>
                <a:r>
                  <a:rPr lang="en-US" sz="2400" b="1" dirty="0">
                    <a:cs typeface="Times New Roman" panose="02020603050405020304" pitchFamily="18" charset="0"/>
                  </a:rPr>
                  <a:t>maximum likelihood </a:t>
                </a:r>
                <a:r>
                  <a:rPr lang="en-US" sz="2400" dirty="0">
                    <a:cs typeface="Times New Roman" panose="02020603050405020304" pitchFamily="18" charset="0"/>
                  </a:rPr>
                  <a:t>and assuming </a:t>
                </a:r>
                <a:r>
                  <a:rPr lang="en-US" sz="2400" b="1" dirty="0">
                    <a:cs typeface="Times New Roman" panose="02020603050405020304" pitchFamily="18" charset="0"/>
                  </a:rPr>
                  <a:t>joint </a:t>
                </a:r>
                <a:r>
                  <a:rPr lang="en-US" sz="2400" b="1" dirty="0" err="1">
                    <a:cs typeface="Times New Roman" panose="02020603050405020304" pitchFamily="18" charset="0"/>
                  </a:rPr>
                  <a:t>probit</a:t>
                </a:r>
                <a:r>
                  <a:rPr lang="en-US" sz="2400" b="1" dirty="0">
                    <a:cs typeface="Times New Roman" panose="02020603050405020304" pitchFamily="18" charset="0"/>
                  </a:rPr>
                  <a:t> distribution</a:t>
                </a:r>
              </a:p>
              <a:p>
                <a:pPr lvl="1"/>
                <a:r>
                  <a:rPr lang="en-US" sz="2400" dirty="0">
                    <a:cs typeface="Times New Roman" panose="02020603050405020304" pitchFamily="18" charset="0"/>
                  </a:rPr>
                  <a:t>Note that SEs are clustered at the pair level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1066801"/>
                <a:ext cx="10287000" cy="5141388"/>
              </a:xfrm>
              <a:blipFill>
                <a:blip r:embed="rId3"/>
                <a:stretch>
                  <a:fillRect l="-415" t="-1305"/>
                </a:stretch>
              </a:blipFill>
            </p:spPr>
            <p:txBody>
              <a:bodyPr/>
              <a:lstStyle/>
              <a:p>
                <a:r>
                  <a:rPr lang="en-US">
                    <a:noFill/>
                  </a:rPr>
                  <a:t> </a:t>
                </a:r>
              </a:p>
            </p:txBody>
          </p:sp>
        </mc:Fallback>
      </mc:AlternateContent>
    </p:spTree>
    <p:extLst>
      <p:ext uri="{BB962C8B-B14F-4D97-AF65-F5344CB8AC3E}">
        <p14:creationId xmlns:p14="http://schemas.microsoft.com/office/powerpoint/2010/main" val="1752143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Problem Set 1: One Quick Note on Tables </a:t>
            </a:r>
            <a:endParaRPr lang="en-US" dirty="0"/>
          </a:p>
        </p:txBody>
      </p:sp>
      <p:pic>
        <p:nvPicPr>
          <p:cNvPr id="4" name="Picture 3">
            <a:extLst>
              <a:ext uri="{FF2B5EF4-FFF2-40B4-BE49-F238E27FC236}">
                <a16:creationId xmlns:a16="http://schemas.microsoft.com/office/drawing/2014/main" id="{33FFB110-0C43-866D-8AEB-6EFB2B886B84}"/>
              </a:ext>
            </a:extLst>
          </p:cNvPr>
          <p:cNvPicPr>
            <a:picLocks noChangeAspect="1"/>
          </p:cNvPicPr>
          <p:nvPr/>
        </p:nvPicPr>
        <p:blipFill>
          <a:blip r:embed="rId3"/>
          <a:stretch>
            <a:fillRect/>
          </a:stretch>
        </p:blipFill>
        <p:spPr>
          <a:xfrm>
            <a:off x="304800" y="962232"/>
            <a:ext cx="8076877" cy="5734687"/>
          </a:xfrm>
          <a:prstGeom prst="rect">
            <a:avLst/>
          </a:prstGeom>
        </p:spPr>
      </p:pic>
      <p:sp>
        <p:nvSpPr>
          <p:cNvPr id="6" name="Oval 5">
            <a:extLst>
              <a:ext uri="{FF2B5EF4-FFF2-40B4-BE49-F238E27FC236}">
                <a16:creationId xmlns:a16="http://schemas.microsoft.com/office/drawing/2014/main" id="{9C10F614-0035-2A03-9CC6-A918135FA058}"/>
              </a:ext>
            </a:extLst>
          </p:cNvPr>
          <p:cNvSpPr/>
          <p:nvPr/>
        </p:nvSpPr>
        <p:spPr>
          <a:xfrm>
            <a:off x="162208" y="2898128"/>
            <a:ext cx="8981791" cy="4089271"/>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44EC679-4214-A1F9-4AC3-E0577AB82D08}"/>
              </a:ext>
            </a:extLst>
          </p:cNvPr>
          <p:cNvCxnSpPr>
            <a:cxnSpLocks/>
            <a:stCxn id="6" idx="6"/>
          </p:cNvCxnSpPr>
          <p:nvPr/>
        </p:nvCxnSpPr>
        <p:spPr>
          <a:xfrm flipV="1">
            <a:off x="9143999" y="1841319"/>
            <a:ext cx="609600" cy="3101445"/>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9E30179-DCD6-FC4C-07F6-D0E86F2B54EE}"/>
              </a:ext>
            </a:extLst>
          </p:cNvPr>
          <p:cNvSpPr txBox="1"/>
          <p:nvPr/>
        </p:nvSpPr>
        <p:spPr>
          <a:xfrm>
            <a:off x="8654628" y="1410432"/>
            <a:ext cx="2058577" cy="430887"/>
          </a:xfrm>
          <a:prstGeom prst="rect">
            <a:avLst/>
          </a:prstGeom>
          <a:solidFill>
            <a:schemeClr val="accent3">
              <a:lumMod val="60000"/>
              <a:lumOff val="40000"/>
            </a:schemeClr>
          </a:solidFill>
          <a:ln>
            <a:solidFill>
              <a:schemeClr val="accent3">
                <a:lumMod val="75000"/>
              </a:schemeClr>
            </a:solidFill>
          </a:ln>
        </p:spPr>
        <p:txBody>
          <a:bodyPr wrap="none" rtlCol="0">
            <a:spAutoFit/>
          </a:bodyPr>
          <a:lstStyle/>
          <a:p>
            <a:r>
              <a:rPr lang="en-US" sz="2200" dirty="0">
                <a:latin typeface="Times New Roman" panose="02020603050405020304" pitchFamily="18" charset="0"/>
                <a:cs typeface="Times New Roman" panose="02020603050405020304" pitchFamily="18" charset="0"/>
              </a:rPr>
              <a:t>Thorough notes!</a:t>
            </a:r>
          </a:p>
        </p:txBody>
      </p:sp>
    </p:spTree>
    <p:extLst>
      <p:ext uri="{BB962C8B-B14F-4D97-AF65-F5344CB8AC3E}">
        <p14:creationId xmlns:p14="http://schemas.microsoft.com/office/powerpoint/2010/main" val="6712703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results: peer effects are strong! </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221EFF4-0EC5-87A1-DB45-0BD6F86EC6C6}"/>
              </a:ext>
            </a:extLst>
          </p:cNvPr>
          <p:cNvPicPr>
            <a:picLocks noGrp="1" noChangeAspect="1"/>
          </p:cNvPicPr>
          <p:nvPr>
            <p:ph idx="1"/>
          </p:nvPr>
        </p:nvPicPr>
        <p:blipFill>
          <a:blip r:embed="rId3"/>
          <a:stretch>
            <a:fillRect/>
          </a:stretch>
        </p:blipFill>
        <p:spPr>
          <a:xfrm>
            <a:off x="381000" y="1143000"/>
            <a:ext cx="10432637" cy="1752600"/>
          </a:xfrm>
        </p:spPr>
      </p:pic>
      <p:pic>
        <p:nvPicPr>
          <p:cNvPr id="7" name="Picture 6">
            <a:extLst>
              <a:ext uri="{FF2B5EF4-FFF2-40B4-BE49-F238E27FC236}">
                <a16:creationId xmlns:a16="http://schemas.microsoft.com/office/drawing/2014/main" id="{BCA575DE-E242-8009-78F1-1F1FA26CA2CF}"/>
              </a:ext>
            </a:extLst>
          </p:cNvPr>
          <p:cNvPicPr>
            <a:picLocks noChangeAspect="1"/>
          </p:cNvPicPr>
          <p:nvPr/>
        </p:nvPicPr>
        <p:blipFill>
          <a:blip r:embed="rId4"/>
          <a:stretch>
            <a:fillRect/>
          </a:stretch>
        </p:blipFill>
        <p:spPr>
          <a:xfrm>
            <a:off x="406078" y="2979704"/>
            <a:ext cx="10433304" cy="982696"/>
          </a:xfrm>
          <a:prstGeom prst="rect">
            <a:avLst/>
          </a:prstGeom>
        </p:spPr>
      </p:pic>
      <p:sp>
        <p:nvSpPr>
          <p:cNvPr id="8" name="TextBox 7">
            <a:extLst>
              <a:ext uri="{FF2B5EF4-FFF2-40B4-BE49-F238E27FC236}">
                <a16:creationId xmlns:a16="http://schemas.microsoft.com/office/drawing/2014/main" id="{7A9A553D-6308-71D8-A43F-10FE954FF1B4}"/>
              </a:ext>
            </a:extLst>
          </p:cNvPr>
          <p:cNvSpPr txBox="1"/>
          <p:nvPr/>
        </p:nvSpPr>
        <p:spPr>
          <a:xfrm>
            <a:off x="381000" y="4572000"/>
            <a:ext cx="10210800" cy="769441"/>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What can we say from this table? </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What can’t we say? </a:t>
            </a:r>
          </a:p>
        </p:txBody>
      </p:sp>
    </p:spTree>
    <p:extLst>
      <p:ext uri="{BB962C8B-B14F-4D97-AF65-F5344CB8AC3E}">
        <p14:creationId xmlns:p14="http://schemas.microsoft.com/office/powerpoint/2010/main" val="23612960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Research results: peer effects are strong! </a:t>
            </a:r>
            <a:endParaRPr lang="en-US" sz="3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221EFF4-0EC5-87A1-DB45-0BD6F86EC6C6}"/>
              </a:ext>
            </a:extLst>
          </p:cNvPr>
          <p:cNvPicPr>
            <a:picLocks noGrp="1" noChangeAspect="1"/>
          </p:cNvPicPr>
          <p:nvPr>
            <p:ph idx="1"/>
          </p:nvPr>
        </p:nvPicPr>
        <p:blipFill>
          <a:blip r:embed="rId3"/>
          <a:stretch>
            <a:fillRect/>
          </a:stretch>
        </p:blipFill>
        <p:spPr>
          <a:xfrm>
            <a:off x="381000" y="1143000"/>
            <a:ext cx="10432637" cy="1752600"/>
          </a:xfrm>
        </p:spPr>
      </p:pic>
      <p:pic>
        <p:nvPicPr>
          <p:cNvPr id="7" name="Picture 6">
            <a:extLst>
              <a:ext uri="{FF2B5EF4-FFF2-40B4-BE49-F238E27FC236}">
                <a16:creationId xmlns:a16="http://schemas.microsoft.com/office/drawing/2014/main" id="{BCA575DE-E242-8009-78F1-1F1FA26CA2CF}"/>
              </a:ext>
            </a:extLst>
          </p:cNvPr>
          <p:cNvPicPr>
            <a:picLocks noChangeAspect="1"/>
          </p:cNvPicPr>
          <p:nvPr/>
        </p:nvPicPr>
        <p:blipFill>
          <a:blip r:embed="rId4"/>
          <a:stretch>
            <a:fillRect/>
          </a:stretch>
        </p:blipFill>
        <p:spPr>
          <a:xfrm>
            <a:off x="406078" y="2979704"/>
            <a:ext cx="10433304" cy="982696"/>
          </a:xfrm>
          <a:prstGeom prst="rect">
            <a:avLst/>
          </a:prstGeom>
        </p:spPr>
      </p:pic>
      <p:sp>
        <p:nvSpPr>
          <p:cNvPr id="8" name="TextBox 7">
            <a:extLst>
              <a:ext uri="{FF2B5EF4-FFF2-40B4-BE49-F238E27FC236}">
                <a16:creationId xmlns:a16="http://schemas.microsoft.com/office/drawing/2014/main" id="{7A9A553D-6308-71D8-A43F-10FE954FF1B4}"/>
              </a:ext>
            </a:extLst>
          </p:cNvPr>
          <p:cNvSpPr txBox="1"/>
          <p:nvPr/>
        </p:nvSpPr>
        <p:spPr>
          <a:xfrm>
            <a:off x="381000" y="4572000"/>
            <a:ext cx="10210800" cy="769441"/>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What can we say from this table? </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What can’t we say? </a:t>
            </a:r>
          </a:p>
        </p:txBody>
      </p:sp>
      <p:sp>
        <p:nvSpPr>
          <p:cNvPr id="3" name="TextBox 2">
            <a:extLst>
              <a:ext uri="{FF2B5EF4-FFF2-40B4-BE49-F238E27FC236}">
                <a16:creationId xmlns:a16="http://schemas.microsoft.com/office/drawing/2014/main" id="{782E097D-27F6-B999-74FC-814893FE6BBA}"/>
              </a:ext>
            </a:extLst>
          </p:cNvPr>
          <p:cNvSpPr txBox="1"/>
          <p:nvPr/>
        </p:nvSpPr>
        <p:spPr>
          <a:xfrm>
            <a:off x="2362200" y="2185438"/>
            <a:ext cx="2209259" cy="338554"/>
          </a:xfrm>
          <a:prstGeom prst="rect">
            <a:avLst/>
          </a:prstGeom>
          <a:solidFill>
            <a:schemeClr val="accent2"/>
          </a:solidFill>
        </p:spPr>
        <p:txBody>
          <a:bodyPr wrap="none" rtlCol="0">
            <a:spAutoFit/>
          </a:bodyPr>
          <a:lstStyle/>
          <a:p>
            <a:r>
              <a:rPr lang="en-US" sz="1600" dirty="0">
                <a:solidFill>
                  <a:schemeClr val="bg1"/>
                </a:solidFill>
              </a:rPr>
              <a:t>8.7 percentage points</a:t>
            </a:r>
          </a:p>
        </p:txBody>
      </p:sp>
      <p:sp>
        <p:nvSpPr>
          <p:cNvPr id="4" name="TextBox 3">
            <a:extLst>
              <a:ext uri="{FF2B5EF4-FFF2-40B4-BE49-F238E27FC236}">
                <a16:creationId xmlns:a16="http://schemas.microsoft.com/office/drawing/2014/main" id="{52D5A10E-2165-B8A6-3C0A-0F63828A6CCA}"/>
              </a:ext>
            </a:extLst>
          </p:cNvPr>
          <p:cNvSpPr txBox="1"/>
          <p:nvPr/>
        </p:nvSpPr>
        <p:spPr>
          <a:xfrm>
            <a:off x="2286000" y="2743200"/>
            <a:ext cx="2731838" cy="584775"/>
          </a:xfrm>
          <a:prstGeom prst="rect">
            <a:avLst/>
          </a:prstGeom>
          <a:solidFill>
            <a:schemeClr val="accent3">
              <a:lumMod val="75000"/>
            </a:schemeClr>
          </a:solidFill>
        </p:spPr>
        <p:txBody>
          <a:bodyPr wrap="none" rtlCol="0">
            <a:spAutoFit/>
          </a:bodyPr>
          <a:lstStyle/>
          <a:p>
            <a:r>
              <a:rPr lang="en-US" sz="1600" dirty="0">
                <a:solidFill>
                  <a:schemeClr val="bg1"/>
                </a:solidFill>
              </a:rPr>
              <a:t>Already a marginal effect!</a:t>
            </a:r>
          </a:p>
          <a:p>
            <a:r>
              <a:rPr lang="en-US" sz="1600" dirty="0">
                <a:solidFill>
                  <a:schemeClr val="bg1"/>
                </a:solidFill>
              </a:rPr>
              <a:t>46% (not percentage point)</a:t>
            </a:r>
          </a:p>
        </p:txBody>
      </p:sp>
    </p:spTree>
    <p:extLst>
      <p:ext uri="{BB962C8B-B14F-4D97-AF65-F5344CB8AC3E}">
        <p14:creationId xmlns:p14="http://schemas.microsoft.com/office/powerpoint/2010/main" val="41062500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latin typeface="Times New Roman" panose="02020603050405020304" pitchFamily="18" charset="0"/>
                <a:cs typeface="Times New Roman" panose="02020603050405020304" pitchFamily="18" charset="0"/>
              </a:rPr>
              <a:t>Other research results</a:t>
            </a:r>
          </a:p>
        </p:txBody>
      </p:sp>
      <p:sp>
        <p:nvSpPr>
          <p:cNvPr id="3" name="Content Placeholder 2"/>
          <p:cNvSpPr>
            <a:spLocks noGrp="1"/>
          </p:cNvSpPr>
          <p:nvPr>
            <p:ph idx="1"/>
          </p:nvPr>
        </p:nvSpPr>
        <p:spPr>
          <a:xfrm>
            <a:off x="914400" y="1066801"/>
            <a:ext cx="9984829" cy="5141388"/>
          </a:xfrm>
        </p:spPr>
        <p:txBody>
          <a:bodyPr>
            <a:normAutofit/>
          </a:bodyPr>
          <a:lstStyle/>
          <a:p>
            <a:r>
              <a:rPr lang="en-US" sz="2400" dirty="0">
                <a:cs typeface="Times New Roman" panose="02020603050405020304" pitchFamily="18" charset="0"/>
              </a:rPr>
              <a:t>Is this just a blood type issue (e.g., was the call informative to both)? </a:t>
            </a:r>
            <a:r>
              <a:rPr lang="en-US" sz="2400" b="1" dirty="0">
                <a:cs typeface="Times New Roman" panose="02020603050405020304" pitchFamily="18" charset="0"/>
              </a:rPr>
              <a:t>No!</a:t>
            </a:r>
            <a:endParaRPr lang="en-US" sz="2400" dirty="0">
              <a:cs typeface="Times New Roman" panose="02020603050405020304" pitchFamily="18" charset="0"/>
            </a:endParaRPr>
          </a:p>
          <a:p>
            <a:r>
              <a:rPr lang="en-US" sz="2400" dirty="0">
                <a:cs typeface="Times New Roman" panose="02020603050405020304" pitchFamily="18" charset="0"/>
              </a:rPr>
              <a:t>Was it simply a reminder? </a:t>
            </a:r>
            <a:r>
              <a:rPr lang="en-US" sz="2400" b="1" dirty="0">
                <a:cs typeface="Times New Roman" panose="02020603050405020304" pitchFamily="18" charset="0"/>
              </a:rPr>
              <a:t>No! </a:t>
            </a:r>
          </a:p>
          <a:p>
            <a:r>
              <a:rPr lang="en-US" sz="2400" b="1" dirty="0">
                <a:cs typeface="Times New Roman" panose="02020603050405020304" pitchFamily="18" charset="0"/>
              </a:rPr>
              <a:t>Estimate the social multiplier: 70-85% (big policy implications!) </a:t>
            </a:r>
          </a:p>
          <a:p>
            <a:r>
              <a:rPr lang="en-US" sz="2400" dirty="0">
                <a:cs typeface="Times New Roman" panose="02020603050405020304" pitchFamily="18" charset="0"/>
              </a:rPr>
              <a:t>Are people just giving blood sooner (intertemporal substitution)? </a:t>
            </a:r>
            <a:r>
              <a:rPr lang="en-US" sz="2400" b="1" dirty="0">
                <a:cs typeface="Times New Roman" panose="02020603050405020304" pitchFamily="18" charset="0"/>
              </a:rPr>
              <a:t>No!</a:t>
            </a:r>
            <a:endParaRPr lang="en-US" sz="2400" dirty="0">
              <a:cs typeface="Times New Roman" panose="02020603050405020304" pitchFamily="18" charset="0"/>
            </a:endParaRPr>
          </a:p>
          <a:p>
            <a:endParaRPr lang="en-US" sz="2400" dirty="0">
              <a:cs typeface="Times New Roman" panose="02020603050405020304" pitchFamily="18" charset="0"/>
            </a:endParaRPr>
          </a:p>
          <a:p>
            <a:pPr marL="0" indent="0">
              <a:buNone/>
            </a:pPr>
            <a:r>
              <a:rPr lang="en-US" sz="2400" b="1" u="sng" dirty="0">
                <a:solidFill>
                  <a:schemeClr val="accent2">
                    <a:lumMod val="75000"/>
                  </a:schemeClr>
                </a:solidFill>
                <a:cs typeface="Times New Roman" panose="02020603050405020304" pitchFamily="18" charset="0"/>
              </a:rPr>
              <a:t>What issues did you see with the paper? </a:t>
            </a:r>
          </a:p>
        </p:txBody>
      </p:sp>
    </p:spTree>
    <p:extLst>
      <p:ext uri="{BB962C8B-B14F-4D97-AF65-F5344CB8AC3E}">
        <p14:creationId xmlns:p14="http://schemas.microsoft.com/office/powerpoint/2010/main" val="3500699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7392"/>
            <a:ext cx="10439400" cy="624840"/>
          </a:xfrm>
        </p:spPr>
        <p:txBody>
          <a:bodyPr>
            <a:noAutofit/>
          </a:bodyPr>
          <a:lstStyle/>
          <a:p>
            <a:r>
              <a:rPr lang="en-US" sz="3600" dirty="0">
                <a:cs typeface="Times New Roman" panose="02020603050405020304" pitchFamily="18" charset="0"/>
              </a:rPr>
              <a:t>Conclusion: Limited Dependent Variables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199" y="1066801"/>
            <a:ext cx="9405791" cy="5141388"/>
          </a:xfrm>
        </p:spPr>
        <p:txBody>
          <a:bodyPr>
            <a:noAutofit/>
          </a:bodyPr>
          <a:lstStyle/>
          <a:p>
            <a:r>
              <a:rPr lang="en-US" sz="2400" b="1" dirty="0">
                <a:solidFill>
                  <a:schemeClr val="accent2">
                    <a:lumMod val="75000"/>
                  </a:schemeClr>
                </a:solidFill>
                <a:cs typeface="Times New Roman" panose="02020603050405020304" pitchFamily="18" charset="0"/>
              </a:rPr>
              <a:t>Binary</a:t>
            </a:r>
            <a:r>
              <a:rPr lang="en-US" sz="2400" dirty="0">
                <a:cs typeface="Times New Roman" panose="02020603050405020304" pitchFamily="18" charset="0"/>
              </a:rPr>
              <a:t>: LPM, Logit, </a:t>
            </a:r>
            <a:r>
              <a:rPr lang="en-US" sz="2400" dirty="0" err="1">
                <a:cs typeface="Times New Roman" panose="02020603050405020304" pitchFamily="18" charset="0"/>
              </a:rPr>
              <a:t>Probit</a:t>
            </a:r>
            <a:endParaRPr lang="en-US" sz="2400" dirty="0">
              <a:cs typeface="Times New Roman" panose="02020603050405020304" pitchFamily="18" charset="0"/>
            </a:endParaRPr>
          </a:p>
          <a:p>
            <a:r>
              <a:rPr lang="en-US" sz="2400" b="1" dirty="0">
                <a:solidFill>
                  <a:schemeClr val="accent2">
                    <a:lumMod val="75000"/>
                  </a:schemeClr>
                </a:solidFill>
                <a:cs typeface="Times New Roman" panose="02020603050405020304" pitchFamily="18" charset="0"/>
              </a:rPr>
              <a:t>Ordered</a:t>
            </a:r>
            <a:r>
              <a:rPr lang="en-US" sz="2400" dirty="0">
                <a:cs typeface="Times New Roman" panose="02020603050405020304" pitchFamily="18" charset="0"/>
              </a:rPr>
              <a:t>: Poisson, Negative Binomial, possibly truncated</a:t>
            </a:r>
          </a:p>
          <a:p>
            <a:r>
              <a:rPr lang="en-US" sz="2400" b="1" dirty="0">
                <a:solidFill>
                  <a:schemeClr val="accent2">
                    <a:lumMod val="75000"/>
                  </a:schemeClr>
                </a:solidFill>
                <a:cs typeface="Times New Roman" panose="02020603050405020304" pitchFamily="18" charset="0"/>
              </a:rPr>
              <a:t>Selection</a:t>
            </a:r>
            <a:r>
              <a:rPr lang="en-US" sz="2400" dirty="0">
                <a:cs typeface="Times New Roman" panose="02020603050405020304" pitchFamily="18" charset="0"/>
              </a:rPr>
              <a:t>: Hurdle Models, </a:t>
            </a:r>
            <a:r>
              <a:rPr lang="en-US" sz="2400" dirty="0" err="1">
                <a:cs typeface="Times New Roman" panose="02020603050405020304" pitchFamily="18" charset="0"/>
              </a:rPr>
              <a:t>Heckit</a:t>
            </a:r>
            <a:endParaRPr lang="en-US" sz="2400" dirty="0">
              <a:cs typeface="Times New Roman" panose="02020603050405020304" pitchFamily="18" charset="0"/>
            </a:endParaRPr>
          </a:p>
          <a:p>
            <a:r>
              <a:rPr lang="en-US" sz="2400" b="1" dirty="0">
                <a:solidFill>
                  <a:schemeClr val="accent2">
                    <a:lumMod val="75000"/>
                  </a:schemeClr>
                </a:solidFill>
                <a:cs typeface="Times New Roman" panose="02020603050405020304" pitchFamily="18" charset="0"/>
              </a:rPr>
              <a:t>Choices</a:t>
            </a:r>
            <a:r>
              <a:rPr lang="en-US" sz="2400" dirty="0">
                <a:cs typeface="Times New Roman" panose="02020603050405020304" pitchFamily="18" charset="0"/>
              </a:rPr>
              <a:t>: Multinomial Logit models</a:t>
            </a:r>
          </a:p>
        </p:txBody>
      </p:sp>
    </p:spTree>
    <p:extLst>
      <p:ext uri="{BB962C8B-B14F-4D97-AF65-F5344CB8AC3E}">
        <p14:creationId xmlns:p14="http://schemas.microsoft.com/office/powerpoint/2010/main" val="12856703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BC921DF-9345-4B9D-A324-FA2A21AFF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A1EE3CC7-2194-4DE5-B62A-44A7077D0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1489"/>
            <a:ext cx="11292840" cy="2606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4624001"/>
            <a:ext cx="9777603" cy="1152524"/>
          </a:xfrm>
        </p:spPr>
        <p:txBody>
          <a:bodyPr vert="horz" lIns="91440" tIns="45720" rIns="91440" bIns="45720" rtlCol="0" anchor="b">
            <a:normAutofit/>
          </a:bodyPr>
          <a:lstStyle/>
          <a:p>
            <a:pPr>
              <a:lnSpc>
                <a:spcPct val="85000"/>
              </a:lnSpc>
            </a:pPr>
            <a:r>
              <a:rPr lang="en-US" sz="4800" kern="1200" spc="-50" baseline="0" dirty="0">
                <a:solidFill>
                  <a:schemeClr val="tx1"/>
                </a:solidFill>
                <a:latin typeface="+mj-lt"/>
                <a:ea typeface="+mj-ea"/>
                <a:cs typeface="+mj-cs"/>
              </a:rPr>
              <a:t>Conclusion: Readings</a:t>
            </a:r>
          </a:p>
        </p:txBody>
      </p:sp>
      <p:sp>
        <p:nvSpPr>
          <p:cNvPr id="18" name="Rectangle 17">
            <a:extLst>
              <a:ext uri="{FF2B5EF4-FFF2-40B4-BE49-F238E27FC236}">
                <a16:creationId xmlns:a16="http://schemas.microsoft.com/office/drawing/2014/main" id="{5C86F7B6-C089-4557-B97A-3E9D42392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19">
            <a:extLst>
              <a:ext uri="{FF2B5EF4-FFF2-40B4-BE49-F238E27FC236}">
                <a16:creationId xmlns:a16="http://schemas.microsoft.com/office/drawing/2014/main" id="{47130899-E4D0-4FB2-BA18-591F0CA89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12092" cy="425148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with medium confidence">
            <a:extLst>
              <a:ext uri="{FF2B5EF4-FFF2-40B4-BE49-F238E27FC236}">
                <a16:creationId xmlns:a16="http://schemas.microsoft.com/office/drawing/2014/main" id="{3CBA8B65-92C9-0116-76FE-B28CC8422801}"/>
              </a:ext>
            </a:extLst>
          </p:cNvPr>
          <p:cNvPicPr>
            <a:picLocks noChangeAspect="1"/>
          </p:cNvPicPr>
          <p:nvPr/>
        </p:nvPicPr>
        <p:blipFill rotWithShape="1">
          <a:blip r:embed="rId3"/>
          <a:srcRect b="46408"/>
          <a:stretch/>
        </p:blipFill>
        <p:spPr>
          <a:xfrm>
            <a:off x="685800" y="228600"/>
            <a:ext cx="5400000" cy="1135857"/>
          </a:xfrm>
          <a:prstGeom prst="rect">
            <a:avLst/>
          </a:prstGeom>
          <a:ln w="38100">
            <a:solidFill>
              <a:schemeClr val="accent5">
                <a:lumMod val="75000"/>
              </a:schemeClr>
            </a:solidFill>
          </a:ln>
        </p:spPr>
      </p:pic>
      <p:pic>
        <p:nvPicPr>
          <p:cNvPr id="7" name="Picture 6" descr="Graphical user interface, text, application&#10;&#10;Description automatically generated">
            <a:extLst>
              <a:ext uri="{FF2B5EF4-FFF2-40B4-BE49-F238E27FC236}">
                <a16:creationId xmlns:a16="http://schemas.microsoft.com/office/drawing/2014/main" id="{C0891C47-07B2-2B03-8A7A-4873740DB4AA}"/>
              </a:ext>
            </a:extLst>
          </p:cNvPr>
          <p:cNvPicPr>
            <a:picLocks noChangeAspect="1"/>
          </p:cNvPicPr>
          <p:nvPr/>
        </p:nvPicPr>
        <p:blipFill rotWithShape="1">
          <a:blip r:embed="rId4"/>
          <a:srcRect b="38370"/>
          <a:stretch/>
        </p:blipFill>
        <p:spPr>
          <a:xfrm>
            <a:off x="685800" y="1888653"/>
            <a:ext cx="6480000" cy="908548"/>
          </a:xfrm>
          <a:prstGeom prst="rect">
            <a:avLst/>
          </a:prstGeom>
          <a:ln w="38100">
            <a:solidFill>
              <a:schemeClr val="accent2">
                <a:lumMod val="75000"/>
              </a:schemeClr>
            </a:solidFill>
          </a:ln>
        </p:spPr>
      </p:pic>
      <p:pic>
        <p:nvPicPr>
          <p:cNvPr id="5" name="Content Placeholder 4" descr="Text&#10;&#10;Description automatically generated">
            <a:extLst>
              <a:ext uri="{FF2B5EF4-FFF2-40B4-BE49-F238E27FC236}">
                <a16:creationId xmlns:a16="http://schemas.microsoft.com/office/drawing/2014/main" id="{9227D12C-9A81-096A-1962-88AC2B10B9D5}"/>
              </a:ext>
            </a:extLst>
          </p:cNvPr>
          <p:cNvPicPr>
            <a:picLocks noGrp="1" noChangeAspect="1"/>
          </p:cNvPicPr>
          <p:nvPr>
            <p:ph idx="1"/>
          </p:nvPr>
        </p:nvPicPr>
        <p:blipFill rotWithShape="1">
          <a:blip r:embed="rId5"/>
          <a:srcRect b="41509"/>
          <a:stretch/>
        </p:blipFill>
        <p:spPr>
          <a:xfrm>
            <a:off x="685800" y="3321397"/>
            <a:ext cx="6480000" cy="776990"/>
          </a:xfrm>
          <a:prstGeom prst="rect">
            <a:avLst/>
          </a:prstGeom>
          <a:ln w="38100">
            <a:solidFill>
              <a:schemeClr val="accent3">
                <a:lumMod val="75000"/>
              </a:schemeClr>
            </a:solidFill>
          </a:ln>
        </p:spPr>
      </p:pic>
    </p:spTree>
    <p:extLst>
      <p:ext uri="{BB962C8B-B14F-4D97-AF65-F5344CB8AC3E}">
        <p14:creationId xmlns:p14="http://schemas.microsoft.com/office/powerpoint/2010/main" val="3415705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F3111ED-61A2-2123-0D2A-EFDD981A07C2}"/>
              </a:ext>
            </a:extLst>
          </p:cNvPr>
          <p:cNvSpPr txBox="1">
            <a:spLocks/>
          </p:cNvSpPr>
          <p:nvPr/>
        </p:nvSpPr>
        <p:spPr>
          <a:xfrm>
            <a:off x="1229032" y="365760"/>
            <a:ext cx="5997678"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pPr>
              <a:spcAft>
                <a:spcPts val="600"/>
              </a:spcAft>
            </a:pPr>
            <a:r>
              <a:rPr lang="en-US" sz="4100">
                <a:latin typeface="+mj-lt"/>
              </a:rPr>
              <a:t>Last Time: Instrumental Variables</a:t>
            </a:r>
          </a:p>
        </p:txBody>
      </p:sp>
      <p:sp>
        <p:nvSpPr>
          <p:cNvPr id="11" name="Rectangle 10">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1211139" y="2005739"/>
            <a:ext cx="6015571" cy="4174398"/>
          </a:xfrm>
        </p:spPr>
        <p:txBody>
          <a:bodyPr vert="horz" lIns="91440" tIns="45720" rIns="91440" bIns="45720" rtlCol="0">
            <a:normAutofit/>
          </a:bodyPr>
          <a:lstStyle/>
          <a:p>
            <a:pPr lvl="1">
              <a:buFont typeface="Wingdings 2"/>
              <a:buChar char=""/>
            </a:pPr>
            <a:endParaRPr lang="en-US">
              <a:latin typeface="+mn-lt"/>
            </a:endParaRPr>
          </a:p>
        </p:txBody>
      </p:sp>
      <p:pic>
        <p:nvPicPr>
          <p:cNvPr id="6" name="Picture 5">
            <a:extLst>
              <a:ext uri="{FF2B5EF4-FFF2-40B4-BE49-F238E27FC236}">
                <a16:creationId xmlns:a16="http://schemas.microsoft.com/office/drawing/2014/main" id="{73C0FAC9-4B4F-4E66-10D0-10744A69ED8A}"/>
              </a:ext>
            </a:extLst>
          </p:cNvPr>
          <p:cNvPicPr>
            <a:picLocks noChangeAspect="1"/>
          </p:cNvPicPr>
          <p:nvPr/>
        </p:nvPicPr>
        <p:blipFill rotWithShape="1">
          <a:blip r:embed="rId3"/>
          <a:srcRect r="5102"/>
          <a:stretch/>
        </p:blipFill>
        <p:spPr>
          <a:xfrm>
            <a:off x="7538689" y="10"/>
            <a:ext cx="4653311" cy="6857990"/>
          </a:xfrm>
          <a:prstGeom prst="rect">
            <a:avLst/>
          </a:prstGeom>
        </p:spPr>
      </p:pic>
    </p:spTree>
    <p:extLst>
      <p:ext uri="{BB962C8B-B14F-4D97-AF65-F5344CB8AC3E}">
        <p14:creationId xmlns:p14="http://schemas.microsoft.com/office/powerpoint/2010/main" val="460121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AC18E-4064-A1FE-C1EB-5D23F1DFAD23}"/>
              </a:ext>
            </a:extLst>
          </p:cNvPr>
          <p:cNvSpPr>
            <a:spLocks noGrp="1"/>
          </p:cNvSpPr>
          <p:nvPr>
            <p:ph idx="1"/>
          </p:nvPr>
        </p:nvSpPr>
        <p:spPr>
          <a:xfrm>
            <a:off x="914400" y="1119952"/>
            <a:ext cx="9984829" cy="5357048"/>
          </a:xfrm>
        </p:spPr>
        <p:txBody>
          <a:bodyPr vert="horz" lIns="91440" tIns="45720" rIns="91440" bIns="45720" rtlCol="0" anchor="t">
            <a:normAutofit/>
          </a:bodyPr>
          <a:lstStyle/>
          <a:p>
            <a:r>
              <a:rPr lang="en-US" sz="2400" dirty="0">
                <a:latin typeface="Times New Roman"/>
                <a:cs typeface="Times New Roman"/>
              </a:rPr>
              <a:t>A </a:t>
            </a:r>
            <a:r>
              <a:rPr lang="en-US" sz="2400" b="1" dirty="0">
                <a:latin typeface="Times New Roman"/>
                <a:cs typeface="Times New Roman"/>
              </a:rPr>
              <a:t>front door approach </a:t>
            </a:r>
            <a:r>
              <a:rPr lang="en-US" sz="2400" dirty="0">
                <a:latin typeface="Times New Roman"/>
                <a:cs typeface="Times New Roman"/>
              </a:rPr>
              <a:t>to handle selection on </a:t>
            </a:r>
            <a:r>
              <a:rPr lang="en-US" sz="2400" dirty="0" err="1">
                <a:latin typeface="Times New Roman"/>
                <a:cs typeface="Times New Roman"/>
              </a:rPr>
              <a:t>unobservables</a:t>
            </a:r>
            <a:endParaRPr lang="en-US" sz="2400" dirty="0">
              <a:latin typeface="Times New Roman"/>
              <a:cs typeface="Times New Roman"/>
            </a:endParaRPr>
          </a:p>
          <a:p>
            <a:r>
              <a:rPr lang="en-US" sz="2400" dirty="0">
                <a:latin typeface="Times New Roman"/>
                <a:cs typeface="Times New Roman"/>
              </a:rPr>
              <a:t>Mimicking an experiment with real-world randomization</a:t>
            </a:r>
          </a:p>
          <a:p>
            <a:r>
              <a:rPr lang="en-US" sz="2400" dirty="0">
                <a:latin typeface="Times New Roman"/>
                <a:cs typeface="Times New Roman"/>
              </a:rPr>
              <a:t>Has some limitations: </a:t>
            </a:r>
          </a:p>
          <a:p>
            <a:pPr lvl="1"/>
            <a:r>
              <a:rPr lang="en-US" sz="2400" dirty="0">
                <a:latin typeface="Times New Roman"/>
                <a:cs typeface="Times New Roman"/>
              </a:rPr>
              <a:t>First, it only identifies the LATE, which may or may not be policy relevant</a:t>
            </a:r>
            <a:endParaRPr lang="en-US" sz="2400" dirty="0">
              <a:solidFill>
                <a:srgbClr val="000000"/>
              </a:solidFill>
              <a:latin typeface="Times New Roman"/>
              <a:cs typeface="Times New Roman"/>
            </a:endParaRPr>
          </a:p>
          <a:p>
            <a:pPr lvl="1"/>
            <a:r>
              <a:rPr lang="en-US" sz="2400" dirty="0">
                <a:latin typeface="Times New Roman"/>
                <a:cs typeface="Times New Roman"/>
              </a:rPr>
              <a:t>IV has up to five (untestable) assumptions! </a:t>
            </a:r>
            <a:endParaRPr lang="en-US" sz="2400" dirty="0">
              <a:solidFill>
                <a:srgbClr val="262626"/>
              </a:solidFill>
              <a:cs typeface="Times New Roman"/>
            </a:endParaRPr>
          </a:p>
          <a:p>
            <a:pPr lvl="1">
              <a:buFont typeface="Wingdings 2"/>
              <a:buChar char=""/>
            </a:pPr>
            <a:endParaRPr lang="en-US" sz="2400" dirty="0">
              <a:cs typeface="Times New Roman"/>
            </a:endParaRPr>
          </a:p>
        </p:txBody>
      </p:sp>
      <p:sp>
        <p:nvSpPr>
          <p:cNvPr id="5" name="Title 1">
            <a:extLst>
              <a:ext uri="{FF2B5EF4-FFF2-40B4-BE49-F238E27FC236}">
                <a16:creationId xmlns:a16="http://schemas.microsoft.com/office/drawing/2014/main" id="{EF3111ED-61A2-2123-0D2A-EFDD981A07C2}"/>
              </a:ext>
            </a:extLst>
          </p:cNvPr>
          <p:cNvSpPr txBox="1">
            <a:spLocks/>
          </p:cNvSpPr>
          <p:nvPr/>
        </p:nvSpPr>
        <p:spPr>
          <a:xfrm>
            <a:off x="609600" y="337392"/>
            <a:ext cx="10439400" cy="6248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Times New Roman" panose="02020603050405020304" pitchFamily="18" charset="0"/>
                <a:ea typeface="+mj-ea"/>
                <a:cs typeface="+mj-cs"/>
              </a:defRPr>
            </a:lvl1pPr>
          </a:lstStyle>
          <a:p>
            <a:r>
              <a:rPr lang="en-US" sz="3600" dirty="0">
                <a:latin typeface="Times New Roman"/>
                <a:cs typeface="Times New Roman"/>
              </a:rPr>
              <a:t>Last Time: Instrumental Variables</a:t>
            </a:r>
            <a:endParaRPr lang="en-US" dirty="0"/>
          </a:p>
        </p:txBody>
      </p:sp>
    </p:spTree>
    <p:extLst>
      <p:ext uri="{BB962C8B-B14F-4D97-AF65-F5344CB8AC3E}">
        <p14:creationId xmlns:p14="http://schemas.microsoft.com/office/powerpoint/2010/main" val="334698159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5700</TotalTime>
  <Words>4904</Words>
  <Application>Microsoft Office PowerPoint</Application>
  <PresentationFormat>Widescreen</PresentationFormat>
  <Paragraphs>483</Paragraphs>
  <Slides>74</Slides>
  <Notes>70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Arial</vt:lpstr>
      <vt:lpstr>Calibri</vt:lpstr>
      <vt:lpstr>Cambria Math</vt:lpstr>
      <vt:lpstr>Century Schoolbook</vt:lpstr>
      <vt:lpstr>Source Sans Pro</vt:lpstr>
      <vt:lpstr>Times New Roman</vt:lpstr>
      <vt:lpstr>Wingdings 2</vt:lpstr>
      <vt:lpstr>View</vt:lpstr>
      <vt:lpstr>Health Econometrics 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Examples of Limited Dependent Variables</vt:lpstr>
      <vt:lpstr>Examples of Limited Dependent Variables</vt:lpstr>
      <vt:lpstr>Examples of Limited Dependent Variables</vt:lpstr>
      <vt:lpstr>Examples of Limited Dependent Variables</vt:lpstr>
      <vt:lpstr>Examples of Limited Dependent Variables</vt:lpstr>
      <vt:lpstr>Examples of Limited Dependent Variables</vt:lpstr>
      <vt:lpstr>A Note on Estimation</vt:lpstr>
      <vt:lpstr>Quick Note: MLE</vt:lpstr>
      <vt:lpstr>Method of Moments (Generally)</vt:lpstr>
      <vt:lpstr>Method of Moments (Generally)</vt:lpstr>
      <vt:lpstr>Method of Moments (Generally)</vt:lpstr>
      <vt:lpstr>Method of Moments (Generally)</vt:lpstr>
      <vt:lpstr>Method of Moments (Generally)</vt:lpstr>
      <vt:lpstr>Method of Moments (Generally)</vt:lpstr>
      <vt:lpstr>Method of Moments (Generally)</vt:lpstr>
      <vt:lpstr>Method of Moments (Generally)</vt:lpstr>
      <vt:lpstr>Binary Outcome Variables</vt:lpstr>
      <vt:lpstr>How does OLS work when Y is binary?</vt:lpstr>
      <vt:lpstr>How does OLS work when Y is binary?</vt:lpstr>
      <vt:lpstr>Advantages and disadvantages of LPM</vt:lpstr>
      <vt:lpstr>Advantages and disadvantages of LPM</vt:lpstr>
      <vt:lpstr>What does an LPM even predict?</vt:lpstr>
      <vt:lpstr>What does an LPM even predict?</vt:lpstr>
      <vt:lpstr>Estimating Probabilities: Linear Probability Models</vt:lpstr>
      <vt:lpstr>Estimating Probabilities: Linear Probability Models</vt:lpstr>
      <vt:lpstr>Estimating Probabilities: Odds</vt:lpstr>
      <vt:lpstr>Estimating Probabilities: Log(Odds)</vt:lpstr>
      <vt:lpstr>Alternatives: Nonlinear estimation</vt:lpstr>
      <vt:lpstr>Alternatives: Nonlinear estimation</vt:lpstr>
      <vt:lpstr>Alternatives: Nonlinear estimation</vt:lpstr>
      <vt:lpstr>Alternatives: Nonlinear estimation</vt:lpstr>
      <vt:lpstr>Binary Link Functions: Logit and Probit</vt:lpstr>
      <vt:lpstr>Binary Link Functions: Logit and Probit</vt:lpstr>
      <vt:lpstr>Binary Link Functions: Logit and Probit</vt:lpstr>
      <vt:lpstr>LPM vs. Logit vs. Probit</vt:lpstr>
      <vt:lpstr>Logit/Probit Best Practices </vt:lpstr>
      <vt:lpstr>Logit/Probit in Practice</vt:lpstr>
      <vt:lpstr>Logit/Probit in Practice</vt:lpstr>
      <vt:lpstr>How to interpret logit/probit results?</vt:lpstr>
      <vt:lpstr>How to interpret logit/probit results?</vt:lpstr>
      <vt:lpstr>Marginal Effects: 4 Options</vt:lpstr>
      <vt:lpstr>Complications in GLM: Hypothesis Testing</vt:lpstr>
      <vt:lpstr>Complications in GLM: Interactions</vt:lpstr>
      <vt:lpstr>Complications in GLM: Nonlinear models and IV</vt:lpstr>
      <vt:lpstr>Complications in GLM: Nonlinear models and IV</vt:lpstr>
      <vt:lpstr>What can you do instead?</vt:lpstr>
      <vt:lpstr>What can you do instead?</vt:lpstr>
      <vt:lpstr>What can you do instead?</vt:lpstr>
      <vt:lpstr>Example Paper:  Bruhin et al., (2019)</vt:lpstr>
      <vt:lpstr>Research question: how do peer effects drive donations?</vt:lpstr>
      <vt:lpstr>Research design: identifying motivational complementarities</vt:lpstr>
      <vt:lpstr>Research design: identifying motivational complementarities</vt:lpstr>
      <vt:lpstr>Research design: identifying motivational complementarities</vt:lpstr>
      <vt:lpstr>Research design: identifying motivational complementarities</vt:lpstr>
      <vt:lpstr>Research design: identifying motivational complementarities</vt:lpstr>
      <vt:lpstr>Research methods: instrument relevance</vt:lpstr>
      <vt:lpstr>Research methods: bivariate probit</vt:lpstr>
      <vt:lpstr>Research methods: bivariate probit + IV</vt:lpstr>
      <vt:lpstr>Research methods: bivariate probit + IV</vt:lpstr>
      <vt:lpstr>Research results: peer effects are strong! </vt:lpstr>
      <vt:lpstr>Research results: peer effects are strong! </vt:lpstr>
      <vt:lpstr>Other research results</vt:lpstr>
      <vt:lpstr>Conclusion: Limited Dependent Variables</vt:lpstr>
      <vt:lpstr>Conclusion: Readings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Econometrics I:</dc:title>
  <dc:creator>Audrey Laporte</dc:creator>
  <cp:lastModifiedBy>Alexander Hoagland</cp:lastModifiedBy>
  <cp:revision>536</cp:revision>
  <dcterms:created xsi:type="dcterms:W3CDTF">2011-01-10T00:42:42Z</dcterms:created>
  <dcterms:modified xsi:type="dcterms:W3CDTF">2022-11-21T20:37:09Z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iteId">
    <vt:lpwstr>cddc1229-ac2a-4b97-b78a-0e5cacb5865c</vt:lpwstr>
  </property>
  <property fmtid="{D5CDD505-2E9C-101B-9397-08002B2CF9AE}" pid="4" name="MSIP_Label_034a106e-6316-442c-ad35-738afd673d2b_Owner">
    <vt:lpwstr>Eric.Nauenberg@ontario.ca</vt:lpwstr>
  </property>
  <property fmtid="{D5CDD505-2E9C-101B-9397-08002B2CF9AE}" pid="5" name="MSIP_Label_034a106e-6316-442c-ad35-738afd673d2b_SetDate">
    <vt:lpwstr>2020-08-28T20:23:07.5369310Z</vt:lpwstr>
  </property>
  <property fmtid="{D5CDD505-2E9C-101B-9397-08002B2CF9AE}" pid="6" name="MSIP_Label_034a106e-6316-442c-ad35-738afd673d2b_Name">
    <vt:lpwstr>OPS - Unclassified Information</vt:lpwstr>
  </property>
  <property fmtid="{D5CDD505-2E9C-101B-9397-08002B2CF9AE}" pid="7" name="MSIP_Label_034a106e-6316-442c-ad35-738afd673d2b_Application">
    <vt:lpwstr>Microsoft Azure Information Protection</vt:lpwstr>
  </property>
  <property fmtid="{D5CDD505-2E9C-101B-9397-08002B2CF9AE}" pid="8" name="MSIP_Label_034a106e-6316-442c-ad35-738afd673d2b_ActionId">
    <vt:lpwstr>e0d92f5a-28a2-4725-917b-84a82b221364</vt:lpwstr>
  </property>
  <property fmtid="{D5CDD505-2E9C-101B-9397-08002B2CF9AE}" pid="9" name="MSIP_Label_034a106e-6316-442c-ad35-738afd673d2b_Extended_MSFT_Method">
    <vt:lpwstr>Automatic</vt:lpwstr>
  </property>
  <property fmtid="{D5CDD505-2E9C-101B-9397-08002B2CF9AE}" pid="10" name="Sensitivity">
    <vt:lpwstr>OPS - Unclassified Information</vt:lpwstr>
  </property>
</Properties>
</file>